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80" r:id="rId1"/>
  </p:sldMasterIdLst>
  <p:notesMasterIdLst>
    <p:notesMasterId r:id="rId16"/>
  </p:notesMasterIdLst>
  <p:sldIdLst>
    <p:sldId id="259" r:id="rId2"/>
    <p:sldId id="281" r:id="rId3"/>
    <p:sldId id="283" r:id="rId4"/>
    <p:sldId id="293" r:id="rId5"/>
    <p:sldId id="294" r:id="rId6"/>
    <p:sldId id="295" r:id="rId7"/>
    <p:sldId id="284" r:id="rId8"/>
    <p:sldId id="285" r:id="rId9"/>
    <p:sldId id="286" r:id="rId10"/>
    <p:sldId id="287" r:id="rId11"/>
    <p:sldId id="289" r:id="rId12"/>
    <p:sldId id="279" r:id="rId13"/>
    <p:sldId id="290" r:id="rId14"/>
    <p:sldId id="291" r:id="rId15"/>
  </p:sldIdLst>
  <p:sldSz cx="9144000" cy="6858000" type="screen4x3"/>
  <p:notesSz cx="6669088" cy="9928225"/>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0" d="100"/>
          <a:sy n="80" d="100"/>
        </p:scale>
        <p:origin x="-5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9151" y="0"/>
            <a:ext cx="2889938" cy="496411"/>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45" y="0"/>
            <a:ext cx="2889938" cy="496411"/>
          </a:xfrm>
          <a:prstGeom prst="rect">
            <a:avLst/>
          </a:prstGeom>
        </p:spPr>
        <p:txBody>
          <a:bodyPr vert="horz" lIns="91440" tIns="45720" rIns="91440" bIns="45720" rtlCol="1"/>
          <a:lstStyle>
            <a:lvl1pPr algn="l">
              <a:defRPr sz="1200"/>
            </a:lvl1pPr>
          </a:lstStyle>
          <a:p>
            <a:fld id="{682C34FE-899E-43B2-80BE-8883C110CBE6}" type="datetimeFigureOut">
              <a:rPr lang="fa-IR" smtClean="0"/>
              <a:pPr/>
              <a:t>1431/03/16</a:t>
            </a:fld>
            <a:endParaRPr lang="fa-IR"/>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66909" y="4715907"/>
            <a:ext cx="5335270" cy="4467701"/>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779151" y="9430091"/>
            <a:ext cx="2889938" cy="496411"/>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45" y="9430091"/>
            <a:ext cx="2889938" cy="496411"/>
          </a:xfrm>
          <a:prstGeom prst="rect">
            <a:avLst/>
          </a:prstGeom>
        </p:spPr>
        <p:txBody>
          <a:bodyPr vert="horz" lIns="91440" tIns="45720" rIns="91440" bIns="45720" rtlCol="1" anchor="b"/>
          <a:lstStyle>
            <a:lvl1pPr algn="l">
              <a:defRPr sz="1200"/>
            </a:lvl1pPr>
          </a:lstStyle>
          <a:p>
            <a:fld id="{4530CFA7-7C64-466E-A9E2-3246F85490E4}"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6858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685800" y="6248400"/>
            <a:ext cx="1905000" cy="457200"/>
          </a:xfrm>
        </p:spPr>
        <p:txBody>
          <a:bodyPr/>
          <a:lstStyle>
            <a:lvl1pPr>
              <a:defRPr/>
            </a:lvl1pPr>
          </a:lstStyle>
          <a:p>
            <a:fld id="{E2F90EAE-0FCE-4871-9CEF-861707C40D76}" type="datetimeFigureOut">
              <a:rPr lang="fa-IR" smtClean="0"/>
              <a:pPr/>
              <a:t>1431/03/16</a:t>
            </a:fld>
            <a:endParaRPr lang="fa-IR"/>
          </a:p>
        </p:txBody>
      </p:sp>
      <p:sp>
        <p:nvSpPr>
          <p:cNvPr id="3077" name="Rectangle 5"/>
          <p:cNvSpPr>
            <a:spLocks noGrp="1" noChangeArrowheads="1"/>
          </p:cNvSpPr>
          <p:nvPr>
            <p:ph type="ftr" sz="quarter" idx="3"/>
          </p:nvPr>
        </p:nvSpPr>
        <p:spPr>
          <a:xfrm>
            <a:off x="3124200" y="6248400"/>
            <a:ext cx="2895600" cy="457200"/>
          </a:xfrm>
        </p:spPr>
        <p:txBody>
          <a:bodyPr/>
          <a:lstStyle>
            <a:lvl1pPr>
              <a:defRPr/>
            </a:lvl1pPr>
          </a:lstStyle>
          <a:p>
            <a:endParaRPr lang="fa-IR"/>
          </a:p>
        </p:txBody>
      </p:sp>
      <p:sp>
        <p:nvSpPr>
          <p:cNvPr id="3078" name="Rectangle 6"/>
          <p:cNvSpPr>
            <a:spLocks noGrp="1" noChangeArrowheads="1"/>
          </p:cNvSpPr>
          <p:nvPr>
            <p:ph type="sldNum" sz="quarter" idx="4"/>
          </p:nvPr>
        </p:nvSpPr>
        <p:spPr>
          <a:xfrm>
            <a:off x="6553200" y="6248400"/>
            <a:ext cx="1905000" cy="457200"/>
          </a:xfrm>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371600"/>
            <a:ext cx="1752600" cy="3962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1371600"/>
            <a:ext cx="5105400" cy="3962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5" name="Footer Placeholder 4"/>
          <p:cNvSpPr>
            <a:spLocks noGrp="1"/>
          </p:cNvSpPr>
          <p:nvPr>
            <p:ph type="ftr" sz="quarter" idx="11"/>
          </p:nvPr>
        </p:nvSpPr>
        <p:spPr/>
        <p:txBody>
          <a:bodyPr/>
          <a:lstStyle>
            <a:lvl1pPr>
              <a:defRPr/>
            </a:lvl1pPr>
          </a:lstStyle>
          <a:p>
            <a:endParaRPr lang="fa-IR"/>
          </a:p>
        </p:txBody>
      </p:sp>
      <p:sp>
        <p:nvSpPr>
          <p:cNvPr id="6" name="Slide Number Placeholder 5"/>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438400"/>
            <a:ext cx="34290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8" name="Footer Placeholder 7"/>
          <p:cNvSpPr>
            <a:spLocks noGrp="1"/>
          </p:cNvSpPr>
          <p:nvPr>
            <p:ph type="ftr" sz="quarter" idx="11"/>
          </p:nvPr>
        </p:nvSpPr>
        <p:spPr/>
        <p:txBody>
          <a:bodyPr/>
          <a:lstStyle>
            <a:lvl1pPr>
              <a:defRPr/>
            </a:lvl1pPr>
          </a:lstStyle>
          <a:p>
            <a:endParaRPr lang="fa-IR"/>
          </a:p>
        </p:txBody>
      </p:sp>
      <p:sp>
        <p:nvSpPr>
          <p:cNvPr id="9" name="Slide Number Placeholder 8"/>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4" name="Footer Placeholder 3"/>
          <p:cNvSpPr>
            <a:spLocks noGrp="1"/>
          </p:cNvSpPr>
          <p:nvPr>
            <p:ph type="ftr" sz="quarter" idx="11"/>
          </p:nvPr>
        </p:nvSpPr>
        <p:spPr/>
        <p:txBody>
          <a:bodyPr/>
          <a:lstStyle>
            <a:lvl1pPr>
              <a:defRPr/>
            </a:lvl1pPr>
          </a:lstStyle>
          <a:p>
            <a:endParaRPr lang="fa-IR"/>
          </a:p>
        </p:txBody>
      </p:sp>
      <p:sp>
        <p:nvSpPr>
          <p:cNvPr id="5" name="Slide Number Placeholder 4"/>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3" name="Footer Placeholder 2"/>
          <p:cNvSpPr>
            <a:spLocks noGrp="1"/>
          </p:cNvSpPr>
          <p:nvPr>
            <p:ph type="ftr" sz="quarter" idx="11"/>
          </p:nvPr>
        </p:nvSpPr>
        <p:spPr/>
        <p:txBody>
          <a:bodyPr/>
          <a:lstStyle>
            <a:lvl1pPr>
              <a:defRPr/>
            </a:lvl1pPr>
          </a:lstStyle>
          <a:p>
            <a:endParaRPr lang="fa-IR"/>
          </a:p>
        </p:txBody>
      </p:sp>
      <p:sp>
        <p:nvSpPr>
          <p:cNvPr id="4" name="Slide Number Placeholder 3"/>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2F90EAE-0FCE-4871-9CEF-861707C40D76}" type="datetimeFigureOut">
              <a:rPr lang="fa-IR" smtClean="0"/>
              <a:pPr/>
              <a:t>1431/03/16</a:t>
            </a:fld>
            <a:endParaRPr lang="fa-IR"/>
          </a:p>
        </p:txBody>
      </p:sp>
      <p:sp>
        <p:nvSpPr>
          <p:cNvPr id="6" name="Footer Placeholder 5"/>
          <p:cNvSpPr>
            <a:spLocks noGrp="1"/>
          </p:cNvSpPr>
          <p:nvPr>
            <p:ph type="ftr" sz="quarter" idx="11"/>
          </p:nvPr>
        </p:nvSpPr>
        <p:spPr/>
        <p:txBody>
          <a:bodyPr/>
          <a:lstStyle>
            <a:lvl1pPr>
              <a:defRPr/>
            </a:lvl1pPr>
          </a:lstStyle>
          <a:p>
            <a:endParaRPr lang="fa-IR"/>
          </a:p>
        </p:txBody>
      </p:sp>
      <p:sp>
        <p:nvSpPr>
          <p:cNvPr id="7" name="Slide Number Placeholder 6"/>
          <p:cNvSpPr>
            <a:spLocks noGrp="1"/>
          </p:cNvSpPr>
          <p:nvPr>
            <p:ph type="sldNum" sz="quarter" idx="12"/>
          </p:nvPr>
        </p:nvSpPr>
        <p:spPr/>
        <p:txBody>
          <a:bodyPr/>
          <a:lstStyle>
            <a:lvl1pPr>
              <a:defRPr/>
            </a:lvl1pPr>
          </a:lstStyle>
          <a:p>
            <a:fld id="{11681760-961F-42CA-B1FC-2F716C44E277}"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0" y="1371600"/>
            <a:ext cx="70104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0" y="2438400"/>
            <a:ext cx="70104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382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2F90EAE-0FCE-4871-9CEF-861707C40D76}" type="datetimeFigureOut">
              <a:rPr lang="fa-IR" smtClean="0"/>
              <a:pPr/>
              <a:t>1431/03/16</a:t>
            </a:fld>
            <a:endParaRPr lang="fa-IR"/>
          </a:p>
        </p:txBody>
      </p:sp>
      <p:sp>
        <p:nvSpPr>
          <p:cNvPr id="1029" name="Rectangle 5"/>
          <p:cNvSpPr>
            <a:spLocks noGrp="1" noChangeArrowheads="1"/>
          </p:cNvSpPr>
          <p:nvPr>
            <p:ph type="ftr" sz="quarter" idx="3"/>
          </p:nvPr>
        </p:nvSpPr>
        <p:spPr bwMode="auto">
          <a:xfrm>
            <a:off x="3276600" y="63246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a-IR"/>
          </a:p>
        </p:txBody>
      </p:sp>
      <p:sp>
        <p:nvSpPr>
          <p:cNvPr id="1030" name="Rectangle 6"/>
          <p:cNvSpPr>
            <a:spLocks noGrp="1" noChangeArrowheads="1"/>
          </p:cNvSpPr>
          <p:nvPr>
            <p:ph type="sldNum" sz="quarter" idx="4"/>
          </p:nvPr>
        </p:nvSpPr>
        <p:spPr bwMode="auto">
          <a:xfrm>
            <a:off x="67056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1681760-961F-42CA-B1FC-2F716C44E277}"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000240"/>
            <a:ext cx="8572560" cy="1357322"/>
          </a:xfrm>
        </p:spPr>
        <p:txBody>
          <a:bodyPr>
            <a:noAutofit/>
          </a:bodyPr>
          <a:lstStyle/>
          <a:p>
            <a:pPr algn="ctr"/>
            <a:r>
              <a:rPr lang="fa-IR" sz="4000" dirty="0" smtClean="0">
                <a:ln>
                  <a:solidFill>
                    <a:schemeClr val="accent1"/>
                  </a:solidFill>
                </a:ln>
                <a:solidFill>
                  <a:schemeClr val="accent4">
                    <a:lumMod val="75000"/>
                  </a:schemeClr>
                </a:solidFill>
                <a:effectLst>
                  <a:outerShdw blurRad="50800" dist="50800" dir="5400000" algn="ctr" rotWithShape="0">
                    <a:srgbClr val="000000">
                      <a:alpha val="96000"/>
                    </a:srgbClr>
                  </a:outerShdw>
                </a:effectLst>
                <a:cs typeface="B Nazanin" pitchFamily="2" charset="-78"/>
              </a:rPr>
              <a:t>آموزش پورتال وزارت بهداشت،درمان و آموزش پزشکی</a:t>
            </a:r>
            <a:endParaRPr lang="fa-IR" sz="4000" dirty="0">
              <a:ln>
                <a:solidFill>
                  <a:schemeClr val="accent1"/>
                </a:solidFill>
              </a:ln>
              <a:solidFill>
                <a:schemeClr val="accent4">
                  <a:lumMod val="75000"/>
                </a:schemeClr>
              </a:solidFill>
              <a:effectLst>
                <a:outerShdw blurRad="50800" dist="50800" dir="5400000" algn="ctr" rotWithShape="0">
                  <a:srgbClr val="000000">
                    <a:alpha val="96000"/>
                  </a:srgbClr>
                </a:outerShdw>
              </a:effectLst>
              <a:cs typeface="B Nazanin" pitchFamily="2" charset="-78"/>
            </a:endParaRPr>
          </a:p>
        </p:txBody>
      </p:sp>
      <p:sp>
        <p:nvSpPr>
          <p:cNvPr id="15362" name="Rectangle 2"/>
          <p:cNvSpPr>
            <a:spLocks noChangeArrowheads="1"/>
          </p:cNvSpPr>
          <p:nvPr/>
        </p:nvSpPr>
        <p:spPr bwMode="auto">
          <a:xfrm>
            <a:off x="571472" y="5041790"/>
            <a:ext cx="2786082"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400" b="1" i="0" u="none" strike="noStrike" cap="none" normalizeH="0" baseline="0" dirty="0" smtClean="0">
                <a:ln>
                  <a:noFill/>
                </a:ln>
                <a:solidFill>
                  <a:schemeClr val="tx1"/>
                </a:solidFill>
                <a:effectLst/>
                <a:latin typeface="Times New Roman" pitchFamily="18" charset="0"/>
                <a:ea typeface="Calibri" pitchFamily="34" charset="0"/>
                <a:cs typeface="B Nazanin" pitchFamily="2" charset="-78"/>
              </a:rPr>
              <a:t>مرکز مدیریت</a:t>
            </a:r>
            <a:r>
              <a:rPr kumimoji="0" lang="fa-IR" sz="1400" b="1" i="0" u="none" strike="noStrike" cap="none" normalizeH="0" dirty="0" smtClean="0">
                <a:ln>
                  <a:noFill/>
                </a:ln>
                <a:solidFill>
                  <a:schemeClr val="tx1"/>
                </a:solidFill>
                <a:effectLst/>
                <a:latin typeface="Times New Roman" pitchFamily="18" charset="0"/>
                <a:ea typeface="Calibri" pitchFamily="34" charset="0"/>
                <a:cs typeface="B Nazanin" pitchFamily="2" charset="-78"/>
              </a:rPr>
              <a:t> آمارو فناوری اطلاعات</a:t>
            </a:r>
            <a:endParaRPr kumimoji="0" lang="en-US" sz="1400" b="1" i="0" u="none" strike="noStrike" cap="none" normalizeH="0" dirty="0" smtClean="0">
              <a:ln>
                <a:noFill/>
              </a:ln>
              <a:solidFill>
                <a:schemeClr val="tx1"/>
              </a:solidFill>
              <a:effectLst/>
              <a:latin typeface="Times New Roman" pitchFamily="18" charset="0"/>
              <a:ea typeface="Calibri" pitchFamily="34" charset="0"/>
              <a:cs typeface="B Nazanin" pitchFamily="2" charset="-78"/>
            </a:endParaRPr>
          </a:p>
          <a:p>
            <a:pPr marL="0" marR="0" lvl="0" indent="0" algn="ctr" defTabSz="914400" rtl="0" eaLnBrk="1" fontAlgn="base" latinLnBrk="0" hangingPunct="1">
              <a:lnSpc>
                <a:spcPct val="100000"/>
              </a:lnSpc>
              <a:spcBef>
                <a:spcPct val="0"/>
              </a:spcBef>
              <a:spcAft>
                <a:spcPct val="0"/>
              </a:spcAft>
              <a:buClrTx/>
              <a:buSzTx/>
              <a:buFontTx/>
              <a:buNone/>
              <a:tabLst/>
            </a:pPr>
            <a:r>
              <a:rPr lang="fa-IR" sz="1400" b="1" dirty="0" smtClean="0">
                <a:latin typeface="Times New Roman" pitchFamily="18" charset="0"/>
                <a:cs typeface="B Nazanin" pitchFamily="2" charset="-78"/>
              </a:rPr>
              <a:t>معصومه خانی ولوجردی</a:t>
            </a:r>
            <a:endParaRPr kumimoji="0" lang="en-US" sz="1400"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ransition spd="med">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6370975"/>
          </a:xfrm>
          <a:prstGeom prst="rect">
            <a:avLst/>
          </a:prstGeom>
          <a:ln>
            <a:noFill/>
          </a:ln>
        </p:spPr>
        <p:txBody>
          <a:bodyPr wrap="square">
            <a:spAutoFit/>
          </a:bodyPr>
          <a:lstStyle/>
          <a:p>
            <a:r>
              <a:rPr lang="fa-IR" sz="2400" b="1" dirty="0" smtClean="0"/>
              <a:t>سيستم‌هاي تخصصي </a:t>
            </a:r>
            <a:endParaRPr lang="en-US" sz="2400" dirty="0" smtClean="0"/>
          </a:p>
          <a:p>
            <a:pPr lvl="0"/>
            <a:r>
              <a:rPr lang="fa-IR" sz="2400" dirty="0" smtClean="0"/>
              <a:t>سيستم مراكز سلامت </a:t>
            </a:r>
            <a:endParaRPr lang="en-US" sz="2400" dirty="0" smtClean="0"/>
          </a:p>
          <a:p>
            <a:pPr lvl="0"/>
            <a:r>
              <a:rPr lang="fa-IR" sz="2400" dirty="0" smtClean="0"/>
              <a:t>سيستم منابع سلامت</a:t>
            </a:r>
            <a:endParaRPr lang="en-US" sz="2400" dirty="0" smtClean="0"/>
          </a:p>
          <a:p>
            <a:pPr lvl="0"/>
            <a:r>
              <a:rPr lang="fa-IR" sz="2400" dirty="0" smtClean="0"/>
              <a:t>سيستم پيشگيري و بهداشت</a:t>
            </a:r>
            <a:endParaRPr lang="en-US" sz="2400" dirty="0" smtClean="0"/>
          </a:p>
          <a:p>
            <a:pPr lvl="0"/>
            <a:r>
              <a:rPr lang="fa-IR" sz="2400" dirty="0" smtClean="0"/>
              <a:t>سيستم مديريت بيماري و درمان</a:t>
            </a:r>
            <a:endParaRPr lang="en-US" sz="2400" dirty="0" smtClean="0"/>
          </a:p>
          <a:p>
            <a:pPr lvl="0"/>
            <a:r>
              <a:rPr lang="fa-IR" sz="2400" dirty="0" smtClean="0"/>
              <a:t>سيستم  مديريت آزمايشگاه‌هاي تشخيص طبي و مرجع</a:t>
            </a:r>
            <a:endParaRPr lang="en-US" sz="2400" dirty="0" smtClean="0"/>
          </a:p>
          <a:p>
            <a:pPr lvl="0"/>
            <a:r>
              <a:rPr lang="fa-IR" sz="2400" dirty="0" smtClean="0"/>
              <a:t>سيستم مديريت حوادث</a:t>
            </a:r>
            <a:endParaRPr lang="en-US" sz="2400" dirty="0" smtClean="0"/>
          </a:p>
          <a:p>
            <a:pPr lvl="0"/>
            <a:r>
              <a:rPr lang="fa-IR" sz="2400" dirty="0" smtClean="0"/>
              <a:t>سيستم توسعه نهاد‌ها و برنامه‌هاي آموزش</a:t>
            </a:r>
            <a:endParaRPr lang="en-US" sz="2400" dirty="0" smtClean="0"/>
          </a:p>
          <a:p>
            <a:pPr lvl="0"/>
            <a:r>
              <a:rPr lang="fa-IR" sz="2400" dirty="0" smtClean="0"/>
              <a:t>سيستم مديريت آزمون</a:t>
            </a:r>
            <a:endParaRPr lang="en-US" sz="2400" dirty="0" smtClean="0"/>
          </a:p>
          <a:p>
            <a:pPr lvl="0"/>
            <a:r>
              <a:rPr lang="fa-IR" sz="2400" dirty="0" smtClean="0"/>
              <a:t>سيستم توسعه هيأت علمي</a:t>
            </a:r>
            <a:endParaRPr lang="en-US" sz="2400" dirty="0" smtClean="0"/>
          </a:p>
          <a:p>
            <a:pPr lvl="0"/>
            <a:r>
              <a:rPr lang="fa-IR" sz="2400" dirty="0" smtClean="0"/>
              <a:t>سيستم نظارت بر انجمن‌هاي علمي علوم پزشكي</a:t>
            </a:r>
            <a:endParaRPr lang="en-US" sz="2400" dirty="0" smtClean="0"/>
          </a:p>
          <a:p>
            <a:pPr lvl="0"/>
            <a:r>
              <a:rPr lang="fa-IR" sz="2400" dirty="0" smtClean="0"/>
              <a:t>سيستم مديريت آموزش</a:t>
            </a:r>
            <a:endParaRPr lang="en-US" sz="2400" dirty="0" smtClean="0"/>
          </a:p>
          <a:p>
            <a:pPr lvl="0"/>
            <a:r>
              <a:rPr lang="fa-IR" sz="2400" dirty="0" smtClean="0"/>
              <a:t>سيستم مديريت خدمات دانشجويي</a:t>
            </a:r>
            <a:endParaRPr lang="en-US" sz="2400" dirty="0" smtClean="0"/>
          </a:p>
          <a:p>
            <a:pPr lvl="0"/>
            <a:r>
              <a:rPr lang="fa-IR" sz="2400" dirty="0" smtClean="0"/>
              <a:t>سيستم مواد غذايي، آرايشي و بهداشتي</a:t>
            </a:r>
            <a:endParaRPr lang="en-US" sz="2400" dirty="0" smtClean="0"/>
          </a:p>
          <a:p>
            <a:pPr lvl="0"/>
            <a:r>
              <a:rPr lang="fa-IR" sz="2400" dirty="0" smtClean="0"/>
              <a:t>سيستم دارو</a:t>
            </a:r>
            <a:endParaRPr lang="en-US" sz="2400" dirty="0" smtClean="0"/>
          </a:p>
          <a:p>
            <a:pPr lvl="0"/>
            <a:r>
              <a:rPr lang="fa-IR" sz="2400" dirty="0" smtClean="0"/>
              <a:t>سيستم مديريت آزمايشگاه‌هاي غذا  و دارو</a:t>
            </a:r>
            <a:endParaRPr lang="en-US" sz="2400" dirty="0" smtClean="0"/>
          </a:p>
          <a:p>
            <a:pPr lvl="0"/>
            <a:r>
              <a:rPr lang="fa-IR" sz="2400" dirty="0" smtClean="0"/>
              <a:t>مديريت تأمين تجهيزات پزشكي</a:t>
            </a:r>
            <a:endParaRPr 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3046988"/>
          </a:xfrm>
          <a:prstGeom prst="rect">
            <a:avLst/>
          </a:prstGeom>
          <a:ln>
            <a:noFill/>
          </a:ln>
        </p:spPr>
        <p:txBody>
          <a:bodyPr wrap="square">
            <a:spAutoFit/>
          </a:bodyPr>
          <a:lstStyle/>
          <a:p>
            <a:r>
              <a:rPr lang="fa-IR" sz="2400" b="1" dirty="0" smtClean="0"/>
              <a:t>سرويس‌هاي عمومي‌</a:t>
            </a:r>
            <a:r>
              <a:rPr lang="en-US" sz="2400" b="1" dirty="0" smtClean="0"/>
              <a:t> </a:t>
            </a:r>
            <a:r>
              <a:rPr lang="fa-IR" sz="2400" b="1" dirty="0" smtClean="0"/>
              <a:t>پورتال</a:t>
            </a:r>
            <a:endParaRPr lang="en-US" sz="2400" b="1" dirty="0" smtClean="0"/>
          </a:p>
          <a:p>
            <a:r>
              <a:rPr lang="fa-IR" sz="2400" dirty="0" smtClean="0"/>
              <a:t>سرويس‌هاي عمومي ‌آندسته از سرويس‌ها مي‌باشند كه با توجه به سطوح دسترسي تعريف شده در اختيار كاربران پورتال وزارت بهداشت، درمان و آموزش پزشکي قرار مي‌گيرند. از جمله سرويس‌هاي عمومي‌قابل ارائه در پورتال وزارت بهداشت، درمان و آموزش پزشکي مي‌توان به موارد زير اشاره نمود: </a:t>
            </a:r>
            <a:endParaRPr lang="en-US" sz="2400" dirty="0" smtClean="0"/>
          </a:p>
          <a:p>
            <a:pPr lvl="0"/>
            <a:r>
              <a:rPr lang="fa-IR" sz="2400" dirty="0" smtClean="0"/>
              <a:t>پست الكترونيكي</a:t>
            </a:r>
            <a:endParaRPr lang="en-US" sz="2400" dirty="0" smtClean="0"/>
          </a:p>
          <a:p>
            <a:pPr lvl="0"/>
            <a:r>
              <a:rPr lang="fa-IR" sz="2400" dirty="0" smtClean="0"/>
              <a:t>ميزباني وب</a:t>
            </a:r>
            <a:endParaRPr lang="en-US" sz="2400" dirty="0" smtClean="0"/>
          </a:p>
          <a:p>
            <a:pPr lvl="0"/>
            <a:r>
              <a:rPr lang="en-US" sz="2400" b="1" dirty="0" smtClean="0"/>
              <a:t>News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428728" y="142852"/>
            <a:ext cx="6929486"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smtClean="0">
                <a:ln>
                  <a:noFill/>
                </a:ln>
                <a:solidFill>
                  <a:schemeClr val="tx1">
                    <a:lumMod val="95000"/>
                    <a:lumOff val="5000"/>
                  </a:schemeClr>
                </a:solidFill>
                <a:effectLst/>
                <a:latin typeface="Arial" pitchFamily="34" charset="0"/>
                <a:ea typeface="Times New Roman" pitchFamily="18" charset="0"/>
                <a:cs typeface="B Nazanin" pitchFamily="2" charset="-78"/>
              </a:rPr>
              <a:t>(تفاوت میان وب سایت دولتی و پورتال دولتی)</a:t>
            </a:r>
            <a:endParaRPr kumimoji="0" lang="en-US" sz="2400" b="1" i="0" u="none" strike="noStrike" cap="none" normalizeH="0" baseline="0" dirty="0" smtClean="0">
              <a:ln>
                <a:noFill/>
              </a:ln>
              <a:solidFill>
                <a:schemeClr val="tx1">
                  <a:lumMod val="95000"/>
                  <a:lumOff val="5000"/>
                </a:schemeClr>
              </a:solidFill>
              <a:effectLst/>
              <a:latin typeface="Arial" pitchFamily="34" charset="0"/>
              <a:cs typeface="B Nazanin" pitchFamily="2"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B Nazanin" pitchFamily="2" charset="-78"/>
            </a:endParaRPr>
          </a:p>
        </p:txBody>
      </p:sp>
      <p:graphicFrame>
        <p:nvGraphicFramePr>
          <p:cNvPr id="4" name="Table 3"/>
          <p:cNvGraphicFramePr>
            <a:graphicFrameLocks noGrp="1"/>
          </p:cNvGraphicFramePr>
          <p:nvPr/>
        </p:nvGraphicFramePr>
        <p:xfrm>
          <a:off x="714348" y="714356"/>
          <a:ext cx="7929618" cy="4724400"/>
        </p:xfrm>
        <a:graphic>
          <a:graphicData uri="http://schemas.openxmlformats.org/drawingml/2006/table">
            <a:tbl>
              <a:tblPr rtl="1"/>
              <a:tblGrid>
                <a:gridCol w="1557526"/>
                <a:gridCol w="3118982"/>
                <a:gridCol w="3253110"/>
              </a:tblGrid>
              <a:tr h="327956">
                <a:tc>
                  <a:txBody>
                    <a:bodyPr/>
                    <a:lstStyle/>
                    <a:p>
                      <a:pPr marL="0" marR="0" algn="ctr" rtl="1">
                        <a:lnSpc>
                          <a:spcPct val="150000"/>
                        </a:lnSpc>
                        <a:spcBef>
                          <a:spcPts val="0"/>
                        </a:spcBef>
                        <a:spcAft>
                          <a:spcPts val="0"/>
                        </a:spcAft>
                      </a:pPr>
                      <a:r>
                        <a:rPr lang="fa-IR" sz="2000" b="1" dirty="0">
                          <a:solidFill>
                            <a:schemeClr val="tx1">
                              <a:lumMod val="95000"/>
                              <a:lumOff val="5000"/>
                            </a:schemeClr>
                          </a:solidFill>
                          <a:latin typeface="Times New Roman"/>
                          <a:ea typeface="Times New Roman"/>
                          <a:cs typeface="B Nazanin" pitchFamily="2" charset="-78"/>
                        </a:rPr>
                        <a:t>خصوصیت</a:t>
                      </a:r>
                      <a:endParaRPr lang="en-US" sz="2000" dirty="0">
                        <a:solidFill>
                          <a:schemeClr val="tx1">
                            <a:lumMod val="95000"/>
                            <a:lumOff val="5000"/>
                          </a:schemeClr>
                        </a:solidFill>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lgn="ctr" rtl="1">
                        <a:lnSpc>
                          <a:spcPct val="150000"/>
                        </a:lnSpc>
                        <a:spcBef>
                          <a:spcPts val="0"/>
                        </a:spcBef>
                        <a:spcAft>
                          <a:spcPts val="0"/>
                        </a:spcAft>
                      </a:pPr>
                      <a:r>
                        <a:rPr lang="fa-IR" sz="2000" b="1" dirty="0">
                          <a:solidFill>
                            <a:schemeClr val="tx1">
                              <a:lumMod val="95000"/>
                              <a:lumOff val="5000"/>
                            </a:schemeClr>
                          </a:solidFill>
                          <a:latin typeface="Times New Roman"/>
                          <a:ea typeface="Times New Roman"/>
                          <a:cs typeface="B Nazanin" pitchFamily="2" charset="-78"/>
                        </a:rPr>
                        <a:t>وب سایت دولتی</a:t>
                      </a:r>
                      <a:endParaRPr lang="en-US" sz="2000" dirty="0">
                        <a:solidFill>
                          <a:schemeClr val="tx1">
                            <a:lumMod val="95000"/>
                            <a:lumOff val="5000"/>
                          </a:schemeClr>
                        </a:solidFill>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c>
                  <a:txBody>
                    <a:bodyPr/>
                    <a:lstStyle/>
                    <a:p>
                      <a:pPr marL="0" marR="0" algn="ctr" rtl="1">
                        <a:lnSpc>
                          <a:spcPct val="150000"/>
                        </a:lnSpc>
                        <a:spcBef>
                          <a:spcPts val="0"/>
                        </a:spcBef>
                        <a:spcAft>
                          <a:spcPts val="0"/>
                        </a:spcAft>
                      </a:pPr>
                      <a:r>
                        <a:rPr lang="fa-IR" sz="2000" b="1" dirty="0">
                          <a:solidFill>
                            <a:schemeClr val="tx1">
                              <a:lumMod val="95000"/>
                              <a:lumOff val="5000"/>
                            </a:schemeClr>
                          </a:solidFill>
                          <a:latin typeface="Times New Roman"/>
                          <a:ea typeface="Times New Roman"/>
                          <a:cs typeface="B Nazanin" pitchFamily="2" charset="-78"/>
                        </a:rPr>
                        <a:t>پورتال دولتی</a:t>
                      </a:r>
                      <a:endParaRPr lang="en-US" sz="2000" dirty="0">
                        <a:solidFill>
                          <a:schemeClr val="tx1">
                            <a:lumMod val="95000"/>
                            <a:lumOff val="5000"/>
                          </a:schemeClr>
                        </a:solidFill>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99999"/>
                    </a:solidFill>
                  </a:tcPr>
                </a:tc>
              </a:tr>
              <a:tr h="474090">
                <a:tc>
                  <a:txBody>
                    <a:bodyPr/>
                    <a:lstStyle/>
                    <a:p>
                      <a:pPr marL="0" marR="0" algn="r" rtl="1">
                        <a:spcBef>
                          <a:spcPts val="0"/>
                        </a:spcBef>
                        <a:spcAft>
                          <a:spcPts val="0"/>
                        </a:spcAft>
                      </a:pPr>
                      <a:r>
                        <a:rPr lang="fa-IR" sz="2000" dirty="0">
                          <a:latin typeface="Times New Roman"/>
                          <a:ea typeface="Times New Roman"/>
                          <a:cs typeface="B Nazanin" pitchFamily="2" charset="-78"/>
                        </a:rPr>
                        <a:t>ساختار</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سایت بر اساس ساختار دولت سازماندهی شده است</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a:latin typeface="Times New Roman"/>
                          <a:ea typeface="Times New Roman"/>
                          <a:cs typeface="B Nazanin" pitchFamily="2" charset="-78"/>
                        </a:rPr>
                        <a:t>سایت براساس نیازها و علایق مشتریان سازماندهی شده است</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dirty="0">
                          <a:latin typeface="Times New Roman"/>
                          <a:ea typeface="Times New Roman"/>
                          <a:cs typeface="B Nazanin" pitchFamily="2" charset="-78"/>
                        </a:rPr>
                        <a:t>صفحات سایت</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معمولاً حاوی لیستی از خدمات است</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a:latin typeface="Times New Roman"/>
                          <a:ea typeface="Times New Roman"/>
                          <a:cs typeface="B Nazanin" pitchFamily="2" charset="-78"/>
                        </a:rPr>
                        <a:t>حاوی گزینه هایی بر اساس نیاز های مشتریان است</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dirty="0">
                          <a:latin typeface="Times New Roman"/>
                          <a:ea typeface="Times New Roman"/>
                          <a:cs typeface="B Nazanin" pitchFamily="2" charset="-78"/>
                        </a:rPr>
                        <a:t>محتوا</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اساساً حاوی اطلاعات ایستا است</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a:latin typeface="Times New Roman"/>
                          <a:ea typeface="Times New Roman"/>
                          <a:cs typeface="B Nazanin" pitchFamily="2" charset="-78"/>
                        </a:rPr>
                        <a:t>علاوه بر اطلاعات، حاوی محاوره ها و تراکنش ها است</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dirty="0">
                          <a:latin typeface="Times New Roman"/>
                          <a:ea typeface="Times New Roman"/>
                          <a:cs typeface="B Nazanin" pitchFamily="2" charset="-78"/>
                        </a:rPr>
                        <a:t>تراکنش ها</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تراکنش های محدودی ارائه می دهد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همواره تراکنشهای جدیدی ایجاد می کند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dirty="0">
                          <a:latin typeface="Times New Roman"/>
                          <a:ea typeface="Times New Roman"/>
                          <a:cs typeface="B Nazanin" pitchFamily="2" charset="-78"/>
                        </a:rPr>
                        <a:t>نمای ظاهری و عملیاتی</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میان وب سایت های خدماتی، نمای ظاهری و عملیاتی مشترک وجود ندارد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میان تمام وب سایتها نمای ظاهری و عملیاتی مشترک وجود دارد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a:latin typeface="Times New Roman"/>
                          <a:ea typeface="Times New Roman"/>
                          <a:cs typeface="B Nazanin" pitchFamily="2" charset="-78"/>
                        </a:rPr>
                        <a:t>راهبری</a:t>
                      </a:r>
                      <a:endParaRPr lang="en-US" sz="200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سیستم راهبری کاربران در سایت های مختلف متفاوت است</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یک سیستم راهبری سازگار و یکسان وجود دارد</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4090">
                <a:tc>
                  <a:txBody>
                    <a:bodyPr/>
                    <a:lstStyle/>
                    <a:p>
                      <a:pPr marL="0" marR="0" algn="r" rtl="1">
                        <a:spcBef>
                          <a:spcPts val="0"/>
                        </a:spcBef>
                        <a:spcAft>
                          <a:spcPts val="0"/>
                        </a:spcAft>
                      </a:pPr>
                      <a:r>
                        <a:rPr lang="fa-IR" sz="2000">
                          <a:latin typeface="Times New Roman"/>
                          <a:ea typeface="Times New Roman"/>
                          <a:cs typeface="B Nazanin" pitchFamily="2" charset="-78"/>
                        </a:rPr>
                        <a:t>ارتباط با سیستم های </a:t>
                      </a:r>
                      <a:r>
                        <a:rPr lang="en-US" sz="2000">
                          <a:latin typeface="Times New Roman"/>
                          <a:ea typeface="Times New Roman"/>
                          <a:cs typeface="B Nazanin" pitchFamily="2" charset="-78"/>
                        </a:rPr>
                        <a:t>IT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smtClean="0">
                          <a:latin typeface="Times New Roman"/>
                          <a:ea typeface="Times New Roman"/>
                          <a:cs typeface="B Nazanin" pitchFamily="2" charset="-78"/>
                        </a:rPr>
                        <a:t>ارتباط محدود با </a:t>
                      </a:r>
                      <a:r>
                        <a:rPr lang="fa-IR" sz="2000" dirty="0">
                          <a:latin typeface="Times New Roman"/>
                          <a:ea typeface="Times New Roman"/>
                          <a:cs typeface="B Nazanin" pitchFamily="2" charset="-78"/>
                        </a:rPr>
                        <a:t>سیستم های </a:t>
                      </a:r>
                      <a:r>
                        <a:rPr lang="en-US" sz="2000" dirty="0" smtClean="0">
                          <a:latin typeface="Times New Roman"/>
                          <a:ea typeface="Times New Roman"/>
                          <a:cs typeface="B Nazanin" pitchFamily="2" charset="-78"/>
                        </a:rPr>
                        <a:t>IT</a:t>
                      </a:r>
                      <a:r>
                        <a:rPr lang="fa-IR" sz="2000" dirty="0" smtClean="0">
                          <a:latin typeface="Times New Roman"/>
                          <a:ea typeface="Times New Roman"/>
                          <a:cs typeface="B Nazanin" pitchFamily="2" charset="-78"/>
                        </a:rPr>
                        <a:t>واحدها</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fa-IR" sz="2000" dirty="0">
                          <a:latin typeface="Times New Roman"/>
                          <a:ea typeface="Times New Roman"/>
                          <a:cs typeface="B Nazanin" pitchFamily="2" charset="-78"/>
                        </a:rPr>
                        <a:t>ارتباط پایدار با سیستم های </a:t>
                      </a:r>
                      <a:r>
                        <a:rPr lang="en-US" sz="2000" dirty="0" smtClean="0">
                          <a:latin typeface="Times New Roman"/>
                          <a:ea typeface="Times New Roman"/>
                          <a:cs typeface="B Nazanin" pitchFamily="2" charset="-78"/>
                        </a:rPr>
                        <a:t>IT</a:t>
                      </a:r>
                      <a:r>
                        <a:rPr lang="fa-IR" sz="2000" dirty="0" smtClean="0">
                          <a:latin typeface="Times New Roman"/>
                          <a:ea typeface="Times New Roman"/>
                          <a:cs typeface="B Nazanin" pitchFamily="2" charset="-78"/>
                        </a:rPr>
                        <a:t>واحدها</a:t>
                      </a:r>
                      <a:endParaRPr lang="en-US" sz="2000" dirty="0">
                        <a:latin typeface="Times New Roman"/>
                        <a:ea typeface="Times New Roman"/>
                        <a:cs typeface="B Nazanin"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2554545"/>
          </a:xfrm>
          <a:prstGeom prst="rect">
            <a:avLst/>
          </a:prstGeom>
          <a:ln>
            <a:noFill/>
          </a:ln>
        </p:spPr>
        <p:txBody>
          <a:bodyPr wrap="square">
            <a:spAutoFit/>
          </a:bodyPr>
          <a:lstStyle/>
          <a:p>
            <a:r>
              <a:rPr lang="fa-IR" sz="2400" b="1" dirty="0" smtClean="0"/>
              <a:t>برای دریافت راهنمای پورتال وزارت بهداشت به آدرس زیر مراجعه نمایید</a:t>
            </a:r>
          </a:p>
          <a:p>
            <a:endParaRPr lang="en-US" sz="2400" b="1" dirty="0" smtClean="0"/>
          </a:p>
          <a:p>
            <a:endParaRPr lang="en-US" sz="2400" b="1" dirty="0" smtClean="0"/>
          </a:p>
          <a:p>
            <a:endParaRPr lang="fa-IR" sz="2400" b="1" dirty="0" smtClean="0"/>
          </a:p>
          <a:p>
            <a:pPr algn="ctr"/>
            <a:r>
              <a:rPr lang="en-US" sz="3200" b="1" dirty="0" smtClean="0"/>
              <a:t>It.behdasht.gov.ir</a:t>
            </a:r>
          </a:p>
          <a:p>
            <a:pPr algn="ct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428868"/>
            <a:ext cx="8215354" cy="523220"/>
          </a:xfrm>
          <a:prstGeom prst="rect">
            <a:avLst/>
          </a:prstGeom>
          <a:ln>
            <a:noFill/>
          </a:ln>
        </p:spPr>
        <p:txBody>
          <a:bodyPr wrap="square">
            <a:spAutoFit/>
          </a:bodyPr>
          <a:lstStyle/>
          <a:p>
            <a:pPr algn="ctr"/>
            <a:r>
              <a:rPr lang="fa-IR" sz="2800" b="1" dirty="0" smtClean="0"/>
              <a:t>با تشکر از توجه شما</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285728"/>
            <a:ext cx="8215354" cy="6370975"/>
          </a:xfrm>
          <a:prstGeom prst="rect">
            <a:avLst/>
          </a:prstGeom>
          <a:ln>
            <a:noFill/>
          </a:ln>
        </p:spPr>
        <p:txBody>
          <a:bodyPr wrap="square">
            <a:spAutoFit/>
          </a:bodyPr>
          <a:lstStyle/>
          <a:p>
            <a:pPr rtl="0"/>
            <a:r>
              <a:rPr lang="fa-IR" sz="2400" b="1" dirty="0" smtClean="0">
                <a:solidFill>
                  <a:srgbClr val="C00000"/>
                </a:solidFill>
                <a:cs typeface="B Nazanin" pitchFamily="2" charset="-78"/>
              </a:rPr>
              <a:t>پورتال چیست؟</a:t>
            </a:r>
            <a:endParaRPr lang="en-US" sz="2400" dirty="0" smtClean="0">
              <a:solidFill>
                <a:srgbClr val="C00000"/>
              </a:solidFill>
              <a:cs typeface="B Nazanin" pitchFamily="2" charset="-78"/>
            </a:endParaRPr>
          </a:p>
          <a:p>
            <a:pPr rtl="0"/>
            <a:r>
              <a:rPr lang="fa-IR" sz="2400" b="1" dirty="0" smtClean="0"/>
              <a:t> </a:t>
            </a:r>
            <a:endParaRPr lang="en-US" sz="2400" dirty="0" smtClean="0"/>
          </a:p>
          <a:p>
            <a:r>
              <a:rPr lang="fa-IR" sz="2400" dirty="0" smtClean="0"/>
              <a:t>پورتال ها </a:t>
            </a:r>
            <a:r>
              <a:rPr lang="fa-IR" sz="2400" dirty="0" smtClean="0"/>
              <a:t>در حقیقت رابط های مبتنی بر وب هستند که با اتصال به منابع اطلاعاتی مختلف و دریافت اطلاعات ،آنهارادر یک چهارچوب منسجم و ساختیافته در اختیار کاربران قرارمیدهند.در سطح سازمانی ،یک سیستم پورتال ،اطلاعات مختلف اعم از مستندات و برنامه های کاربردی سازمان را به یک واسط مبتنی بر وب مناسب تحت پوشش قرارمی دهد به گونه ای که از طریق این واسط تحت وب دستیابی توزیع شد ه به اطلاعات برای کاربرانی که خواهان این اطلاعات هستند به سادگی و سرعت کافی امکان پذیر باشد. سیستم پورتال ابزاری برای اطلاع رسانی مناسب در قالب و طبقه بندی مناسب نیز هست.</a:t>
            </a:r>
            <a:endParaRPr lang="fa-IR" sz="2400" b="1" dirty="0" smtClean="0">
              <a:cs typeface="B Nazanin" pitchFamily="2" charset="-78"/>
            </a:endParaRPr>
          </a:p>
          <a:p>
            <a:pPr rtl="0"/>
            <a:r>
              <a:rPr lang="fa-IR" sz="2400" b="1" dirty="0" smtClean="0">
                <a:solidFill>
                  <a:srgbClr val="C00000"/>
                </a:solidFill>
                <a:cs typeface="B Nazanin" pitchFamily="2" charset="-78"/>
              </a:rPr>
              <a:t>اهداف کلی در جهت راه اندازی سیستم پورتال</a:t>
            </a:r>
            <a:endParaRPr lang="en-US" sz="2400" b="1" dirty="0" smtClean="0">
              <a:solidFill>
                <a:srgbClr val="C00000"/>
              </a:solidFill>
              <a:cs typeface="B Nazanin" pitchFamily="2" charset="-78"/>
            </a:endParaRPr>
          </a:p>
          <a:p>
            <a:pPr rtl="0"/>
            <a:r>
              <a:rPr lang="fa-IR" sz="2400" dirty="0" smtClean="0">
                <a:cs typeface="B Nazanin" pitchFamily="2" charset="-78"/>
              </a:rPr>
              <a:t>1-هماهنگی </a:t>
            </a:r>
            <a:r>
              <a:rPr lang="fa-IR" sz="2400" dirty="0" smtClean="0">
                <a:cs typeface="B Nazanin" pitchFamily="2" charset="-78"/>
              </a:rPr>
              <a:t>سازی و مجتمع کردن خدمات واطلاعات درون سازمانی و برون </a:t>
            </a:r>
            <a:r>
              <a:rPr lang="fa-IR" sz="2400" dirty="0" smtClean="0">
                <a:cs typeface="B Nazanin" pitchFamily="2" charset="-78"/>
              </a:rPr>
              <a:t>سازمانی1</a:t>
            </a:r>
            <a:endParaRPr lang="en-US" sz="2400" dirty="0" smtClean="0">
              <a:cs typeface="B Nazanin" pitchFamily="2" charset="-78"/>
            </a:endParaRPr>
          </a:p>
          <a:p>
            <a:pPr rtl="0"/>
            <a:r>
              <a:rPr lang="fa-IR" sz="2400" dirty="0" smtClean="0">
                <a:cs typeface="B Nazanin" pitchFamily="2" charset="-78"/>
              </a:rPr>
              <a:t>2- ارتقاء ظرفیت، جهت استفاده از اطلاعات و تکنولوژی اطلاعات در بین بخشها و شعبات</a:t>
            </a:r>
            <a:endParaRPr lang="en-US" sz="2400" dirty="0" smtClean="0">
              <a:cs typeface="B Nazanin" pitchFamily="2" charset="-78"/>
            </a:endParaRPr>
          </a:p>
          <a:p>
            <a:pPr rtl="0"/>
            <a:r>
              <a:rPr lang="fa-IR" sz="2400" dirty="0" smtClean="0">
                <a:cs typeface="B Nazanin" pitchFamily="2" charset="-78"/>
              </a:rPr>
              <a:t>3- </a:t>
            </a:r>
            <a:r>
              <a:rPr lang="fa-IR" sz="2400" dirty="0" smtClean="0">
                <a:cs typeface="B Nazanin" pitchFamily="2" charset="-78"/>
              </a:rPr>
              <a:t>ساده و موثر کردن ارائه خدمات دولتی در راستای ایجاد دولت </a:t>
            </a:r>
            <a:r>
              <a:rPr lang="fa-IR" sz="2400" dirty="0" smtClean="0">
                <a:cs typeface="B Nazanin" pitchFamily="2" charset="-78"/>
              </a:rPr>
              <a:t>الکترونیکی</a:t>
            </a:r>
            <a:endParaRPr lang="en-US" sz="2400" dirty="0" smtClean="0">
              <a:cs typeface="B Nazanin" pitchFamily="2" charset="-78"/>
            </a:endParaRPr>
          </a:p>
          <a:p>
            <a:r>
              <a:rPr lang="fa-IR" sz="2400" dirty="0" smtClean="0">
                <a:cs typeface="B Nazanin" pitchFamily="2" charset="-78"/>
              </a:rPr>
              <a:t>4-ارتقاء </a:t>
            </a:r>
            <a:r>
              <a:rPr lang="fa-IR" sz="2400" dirty="0" smtClean="0">
                <a:cs typeface="B Nazanin" pitchFamily="2" charset="-78"/>
              </a:rPr>
              <a:t>کیفیت ارائه خدمات به عموم </a:t>
            </a:r>
            <a:r>
              <a:rPr lang="fa-IR" sz="2400" dirty="0" smtClean="0">
                <a:cs typeface="B Nazanin" pitchFamily="2" charset="-78"/>
              </a:rPr>
              <a:t>مردم</a:t>
            </a:r>
            <a:endParaRPr lang="en-US" sz="2400" dirty="0" smtClean="0">
              <a:cs typeface="B Nazanin" pitchFamily="2" charset="-78"/>
            </a:endParaRPr>
          </a:p>
          <a:p>
            <a:r>
              <a:rPr lang="fa-IR" sz="2400" dirty="0" smtClean="0">
                <a:cs typeface="B Nazanin" pitchFamily="2" charset="-78"/>
              </a:rPr>
              <a:t>5-ارتقاء </a:t>
            </a:r>
            <a:r>
              <a:rPr lang="fa-IR" sz="2400" dirty="0" smtClean="0">
                <a:cs typeface="B Nazanin" pitchFamily="2" charset="-78"/>
              </a:rPr>
              <a:t>کارآیی واطمینان</a:t>
            </a:r>
            <a:endParaRPr lang="en-US" sz="2400" dirty="0">
              <a:cs typeface="B Nazanin" pitchFamily="2" charset="-78"/>
            </a:endParaRPr>
          </a:p>
        </p:txBody>
      </p:sp>
    </p:spTree>
  </p:cSld>
  <p:clrMapOvr>
    <a:masterClrMapping/>
  </p:clrMapOvr>
  <p:transition spd="med">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4154984"/>
          </a:xfrm>
          <a:prstGeom prst="rect">
            <a:avLst/>
          </a:prstGeom>
          <a:ln>
            <a:noFill/>
          </a:ln>
        </p:spPr>
        <p:txBody>
          <a:bodyPr wrap="square">
            <a:spAutoFit/>
          </a:bodyPr>
          <a:lstStyle/>
          <a:p>
            <a:pPr algn="ctr"/>
            <a:r>
              <a:rPr lang="fa-IR" sz="2400" b="1" dirty="0" smtClean="0">
                <a:solidFill>
                  <a:srgbClr val="C00000"/>
                </a:solidFill>
              </a:rPr>
              <a:t>هدف از طراحی پورتال</a:t>
            </a:r>
            <a:endParaRPr lang="en-US" sz="2400" b="1" dirty="0" smtClean="0">
              <a:solidFill>
                <a:srgbClr val="C00000"/>
              </a:solidFill>
            </a:endParaRPr>
          </a:p>
          <a:p>
            <a:pPr algn="ctr"/>
            <a:endParaRPr lang="en-US" sz="2400" dirty="0" smtClean="0"/>
          </a:p>
          <a:p>
            <a:r>
              <a:rPr lang="fa-IR" sz="2400" dirty="0" smtClean="0"/>
              <a:t>هدف از طراحی وپیاده سازی پورتال،ایجاد وب سایتی واحد،جهت دستیابی به اطلاعات وخدمات تمامی وب سایتهای دولتی وبخشی از سازمان های غیر دولتی،بدون نیاز به مراجعه مستقیم به تک تک آنها است.</a:t>
            </a:r>
            <a:endParaRPr lang="en-US" sz="2400" dirty="0" smtClean="0"/>
          </a:p>
          <a:p>
            <a:r>
              <a:rPr lang="fa-IR" sz="2400" dirty="0" smtClean="0"/>
              <a:t>هر چند پورتال خدمات رایگان مانند اتاق گفتگوو پست الکترونیکی رایگان ارائه می کنند ،اما هدف اولیه پیدایش پورتال ،ایجاد دروازه ای است تا کاربران</a:t>
            </a:r>
            <a:r>
              <a:rPr lang="en-US" sz="2400" dirty="0" smtClean="0"/>
              <a:t>  </a:t>
            </a:r>
            <a:r>
              <a:rPr lang="fa-IR" sz="2400" dirty="0" smtClean="0"/>
              <a:t>بر اساس نیازهایشان وب سایت مورد نظر خود را انتخاب نمایند.</a:t>
            </a:r>
            <a:endParaRPr lang="en-US" sz="2400" dirty="0" smtClean="0"/>
          </a:p>
          <a:p>
            <a:r>
              <a:rPr lang="fa-IR" sz="2400" dirty="0" smtClean="0"/>
              <a:t>در نهایت ،پورتال  ها یک ارتباط ساده و سریع رابرای برنامه های هدفمند کاربر برای مخاطبان مهم وخاص تهیه می کنند.</a:t>
            </a:r>
            <a:endParaRPr lang="en-US" sz="2400" dirty="0" smtClean="0"/>
          </a:p>
          <a:p>
            <a:pPr rtl="0"/>
            <a:endParaRPr lang="en-US" sz="2400" dirty="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852" y="357166"/>
            <a:ext cx="7010400" cy="5786478"/>
          </a:xfrm>
        </p:spPr>
        <p:txBody>
          <a:bodyPr/>
          <a:lstStyle/>
          <a:p>
            <a:pPr marL="514350" indent="-514350" algn="r" rtl="1"/>
            <a:r>
              <a:rPr lang="en-US" sz="2800" b="1" dirty="0" smtClean="0">
                <a:solidFill>
                  <a:srgbClr val="002060"/>
                </a:solidFill>
              </a:rPr>
              <a:t/>
            </a:r>
            <a:br>
              <a:rPr lang="en-US" sz="2800" b="1" dirty="0" smtClean="0">
                <a:solidFill>
                  <a:srgbClr val="002060"/>
                </a:solidFill>
              </a:rPr>
            </a:br>
            <a:r>
              <a:rPr lang="en-US" sz="2800" b="1" dirty="0" smtClean="0">
                <a:solidFill>
                  <a:srgbClr val="002060"/>
                </a:solidFill>
              </a:rPr>
              <a:t> </a:t>
            </a:r>
            <a:r>
              <a:rPr lang="ar-SA" sz="2800" b="1" dirty="0" smtClean="0">
                <a:solidFill>
                  <a:srgbClr val="002060"/>
                </a:solidFill>
              </a:rPr>
              <a:t> </a:t>
            </a:r>
            <a:r>
              <a:rPr lang="ar-SA" sz="2800" b="1" dirty="0" smtClean="0">
                <a:solidFill>
                  <a:srgbClr val="C00000"/>
                </a:solidFill>
              </a:rPr>
              <a:t>ویژگی های پورتال</a:t>
            </a:r>
            <a:r>
              <a:rPr lang="en-US" sz="2800" b="1" dirty="0" smtClean="0">
                <a:solidFill>
                  <a:srgbClr val="C00000"/>
                </a:solidFill>
              </a:rPr>
              <a:t>:</a:t>
            </a:r>
            <a:r>
              <a:rPr lang="en-US" sz="2800" b="1" dirty="0" smtClean="0">
                <a:solidFill>
                  <a:srgbClr val="002060"/>
                </a:solidFill>
              </a:rPr>
              <a:t/>
            </a:r>
            <a:br>
              <a:rPr lang="en-US" sz="2800" b="1" dirty="0" smtClean="0">
                <a:solidFill>
                  <a:srgbClr val="002060"/>
                </a:solidFill>
              </a:rPr>
            </a:br>
            <a:r>
              <a:rPr lang="fa-IR" sz="2400" dirty="0" smtClean="0">
                <a:solidFill>
                  <a:srgbClr val="002060"/>
                </a:solidFill>
              </a:rPr>
              <a:t>1-</a:t>
            </a:r>
            <a:r>
              <a:rPr lang="ar-SA" sz="2400" dirty="0" smtClean="0">
                <a:solidFill>
                  <a:srgbClr val="002060"/>
                </a:solidFill>
              </a:rPr>
              <a:t>ارائه</a:t>
            </a:r>
            <a:r>
              <a:rPr lang="ar-SA" sz="2400" dirty="0" smtClean="0">
                <a:solidFill>
                  <a:srgbClr val="002060"/>
                </a:solidFill>
              </a:rPr>
              <a:t>  شخصی سازی  اطلاعات و کاربری های پورتال بر حسب نیاز کاربر توسط شخص یا خود پورتال</a:t>
            </a:r>
            <a:r>
              <a:rPr lang="en-US" sz="2400" dirty="0" smtClean="0">
                <a:solidFill>
                  <a:srgbClr val="002060"/>
                </a:solidFill>
              </a:rPr>
              <a:t/>
            </a:r>
            <a:br>
              <a:rPr lang="en-US" sz="2400" dirty="0" smtClean="0">
                <a:solidFill>
                  <a:srgbClr val="002060"/>
                </a:solidFill>
              </a:rPr>
            </a:br>
            <a:r>
              <a:rPr lang="fa-IR" sz="2400" dirty="0" smtClean="0">
                <a:solidFill>
                  <a:srgbClr val="002060"/>
                </a:solidFill>
              </a:rPr>
              <a:t/>
            </a:r>
            <a:br>
              <a:rPr lang="fa-IR" sz="2400" dirty="0" smtClean="0">
                <a:solidFill>
                  <a:srgbClr val="002060"/>
                </a:solidFill>
              </a:rPr>
            </a:br>
            <a:r>
              <a:rPr lang="fa-IR" sz="2400" dirty="0" smtClean="0">
                <a:solidFill>
                  <a:srgbClr val="002060"/>
                </a:solidFill>
              </a:rPr>
              <a:t>2-</a:t>
            </a:r>
            <a:r>
              <a:rPr lang="ar-SA" sz="2400" dirty="0" smtClean="0">
                <a:solidFill>
                  <a:srgbClr val="002060"/>
                </a:solidFill>
              </a:rPr>
              <a:t>ارائه </a:t>
            </a:r>
            <a:r>
              <a:rPr lang="ar-SA" sz="2400" dirty="0" smtClean="0">
                <a:solidFill>
                  <a:srgbClr val="002060"/>
                </a:solidFill>
              </a:rPr>
              <a:t>سیستمهای  جستجو و دایرکتوری  به گونه ای که کاربر در کمترین زمان ممکن به اطلاعات دست یابد</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 </a:t>
            </a:r>
            <a:br>
              <a:rPr lang="en-US" sz="2400" dirty="0" smtClean="0">
                <a:solidFill>
                  <a:srgbClr val="002060"/>
                </a:solidFill>
              </a:rPr>
            </a:br>
            <a:r>
              <a:rPr lang="fa-IR" sz="2400" dirty="0" smtClean="0">
                <a:solidFill>
                  <a:srgbClr val="002060"/>
                </a:solidFill>
              </a:rPr>
              <a:t>3-</a:t>
            </a:r>
            <a:r>
              <a:rPr lang="ar-SA" sz="2400" dirty="0" smtClean="0">
                <a:solidFill>
                  <a:srgbClr val="002060"/>
                </a:solidFill>
              </a:rPr>
              <a:t>ارائه </a:t>
            </a:r>
            <a:r>
              <a:rPr lang="ar-SA" sz="2400" dirty="0" smtClean="0">
                <a:solidFill>
                  <a:srgbClr val="002060"/>
                </a:solidFill>
              </a:rPr>
              <a:t>امکان شخصی سازی برای تغییر ظاهر و ساختار پورتال به ازای هر کاربر</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 </a:t>
            </a:r>
            <a:br>
              <a:rPr lang="en-US" sz="2400" dirty="0" smtClean="0">
                <a:solidFill>
                  <a:srgbClr val="002060"/>
                </a:solidFill>
              </a:rPr>
            </a:br>
            <a:r>
              <a:rPr lang="fa-IR" sz="2400" dirty="0" smtClean="0">
                <a:solidFill>
                  <a:srgbClr val="002060"/>
                </a:solidFill>
              </a:rPr>
              <a:t>4-</a:t>
            </a:r>
            <a:r>
              <a:rPr lang="ar-SA" sz="2400" dirty="0" smtClean="0">
                <a:solidFill>
                  <a:srgbClr val="002060"/>
                </a:solidFill>
              </a:rPr>
              <a:t>ارائه </a:t>
            </a:r>
            <a:r>
              <a:rPr lang="ar-SA" sz="2400" dirty="0" smtClean="0">
                <a:solidFill>
                  <a:srgbClr val="002060"/>
                </a:solidFill>
              </a:rPr>
              <a:t>ساز و کار  مدیریت اطلاعات به افراد مسوول پورتال</a:t>
            </a:r>
            <a:r>
              <a:rPr lang="en-US" sz="2400" dirty="0" smtClean="0">
                <a:solidFill>
                  <a:srgbClr val="002060"/>
                </a:solidFill>
              </a:rPr>
              <a:t/>
            </a:r>
            <a:br>
              <a:rPr lang="en-US" sz="2400" dirty="0" smtClean="0">
                <a:solidFill>
                  <a:srgbClr val="002060"/>
                </a:solidFill>
              </a:rPr>
            </a:br>
            <a:r>
              <a:rPr lang="en-US" sz="2400" dirty="0" smtClean="0">
                <a:solidFill>
                  <a:srgbClr val="002060"/>
                </a:solidFill>
              </a:rPr>
              <a:t> </a:t>
            </a:r>
            <a:br>
              <a:rPr lang="en-US" sz="2400" dirty="0" smtClean="0">
                <a:solidFill>
                  <a:srgbClr val="002060"/>
                </a:solidFill>
              </a:rPr>
            </a:br>
            <a:r>
              <a:rPr lang="fa-IR" sz="2400" dirty="0" smtClean="0">
                <a:solidFill>
                  <a:srgbClr val="002060"/>
                </a:solidFill>
              </a:rPr>
              <a:t>5-</a:t>
            </a:r>
            <a:r>
              <a:rPr lang="ar-SA" sz="2400" dirty="0" smtClean="0">
                <a:solidFill>
                  <a:srgbClr val="002060"/>
                </a:solidFill>
              </a:rPr>
              <a:t>ارائه </a:t>
            </a:r>
            <a:r>
              <a:rPr lang="ar-SA" sz="2400" dirty="0" smtClean="0">
                <a:solidFill>
                  <a:srgbClr val="002060"/>
                </a:solidFill>
              </a:rPr>
              <a:t>مکانیزمهایی به مدیران پورتال برای پاسخگویی به </a:t>
            </a:r>
            <a:r>
              <a:rPr lang="en-US" sz="2400" dirty="0" smtClean="0">
                <a:solidFill>
                  <a:srgbClr val="002060"/>
                </a:solidFill>
              </a:rPr>
              <a:t/>
            </a:r>
            <a:br>
              <a:rPr lang="en-US" sz="2400" dirty="0" smtClean="0">
                <a:solidFill>
                  <a:srgbClr val="002060"/>
                </a:solidFill>
              </a:rPr>
            </a:br>
            <a:r>
              <a:rPr lang="ar-SA" sz="2400" dirty="0" smtClean="0">
                <a:solidFill>
                  <a:srgbClr val="002060"/>
                </a:solidFill>
              </a:rPr>
              <a:t>نیازهای افراد مختلف در سازمان. </a:t>
            </a:r>
            <a:r>
              <a:rPr lang="en-US" sz="2800" b="1" dirty="0" smtClean="0">
                <a:solidFill>
                  <a:srgbClr val="002060"/>
                </a:solidFill>
              </a:rPr>
              <a:t/>
            </a:r>
            <a:br>
              <a:rPr lang="en-US" sz="2800" b="1" dirty="0" smtClean="0">
                <a:solidFill>
                  <a:srgbClr val="002060"/>
                </a:solidFill>
              </a:rPr>
            </a:br>
            <a:endParaRPr lang="en-US" sz="2800" b="1" dirty="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286124"/>
            <a:ext cx="8215370" cy="838200"/>
          </a:xfrm>
        </p:spPr>
        <p:txBody>
          <a:bodyPr/>
          <a:lstStyle/>
          <a:p>
            <a:pPr lvl="0" algn="r" rtl="1"/>
            <a:r>
              <a:rPr lang="fa-IR" sz="2400" dirty="0" smtClean="0">
                <a:solidFill>
                  <a:srgbClr val="002060"/>
                </a:solidFill>
              </a:rPr>
              <a:t>6-</a:t>
            </a:r>
            <a:r>
              <a:rPr lang="ar-SA" sz="2400" dirty="0" smtClean="0">
                <a:solidFill>
                  <a:srgbClr val="002060"/>
                </a:solidFill>
              </a:rPr>
              <a:t>پشتیبانی </a:t>
            </a:r>
            <a:r>
              <a:rPr lang="ar-SA" sz="2400" dirty="0" smtClean="0">
                <a:solidFill>
                  <a:srgbClr val="002060"/>
                </a:solidFill>
              </a:rPr>
              <a:t>برقراری ارتباط با منابع خارج از پورتال  (دیتا بیس ها)</a:t>
            </a:r>
            <a:r>
              <a:rPr lang="fa-IR" sz="2400" dirty="0" smtClean="0">
                <a:solidFill>
                  <a:srgbClr val="002060"/>
                </a:solidFill>
              </a:rPr>
              <a:t/>
            </a:r>
            <a:br>
              <a:rPr lang="fa-IR" sz="2400" dirty="0" smtClean="0">
                <a:solidFill>
                  <a:srgbClr val="002060"/>
                </a:solidFill>
              </a:rPr>
            </a:br>
            <a:r>
              <a:rPr lang="en-US" sz="2400" dirty="0" smtClean="0">
                <a:solidFill>
                  <a:srgbClr val="002060"/>
                </a:solidFill>
              </a:rPr>
              <a:t/>
            </a:r>
            <a:br>
              <a:rPr lang="en-US" sz="2400" dirty="0" smtClean="0">
                <a:solidFill>
                  <a:srgbClr val="002060"/>
                </a:solidFill>
              </a:rPr>
            </a:br>
            <a:r>
              <a:rPr lang="fa-IR" sz="2400" dirty="0" smtClean="0">
                <a:solidFill>
                  <a:srgbClr val="002060"/>
                </a:solidFill>
              </a:rPr>
              <a:t>7-</a:t>
            </a:r>
            <a:r>
              <a:rPr lang="ar-SA" sz="2400" dirty="0" smtClean="0">
                <a:solidFill>
                  <a:srgbClr val="002060"/>
                </a:solidFill>
              </a:rPr>
              <a:t>مکانیزمی </a:t>
            </a:r>
            <a:r>
              <a:rPr lang="ar-SA" sz="2400" dirty="0" smtClean="0">
                <a:solidFill>
                  <a:srgbClr val="002060"/>
                </a:solidFill>
              </a:rPr>
              <a:t>که به وسیله  آن کاربر تنها با یک بار ورود به سیستم  به تمام سرویس ها و اطلاعات محدوده خود دسترسی داشته باشد .</a:t>
            </a:r>
            <a:r>
              <a:rPr lang="fa-IR" sz="2400" dirty="0" smtClean="0">
                <a:solidFill>
                  <a:srgbClr val="002060"/>
                </a:solidFill>
              </a:rPr>
              <a:t/>
            </a:r>
            <a:br>
              <a:rPr lang="fa-IR" sz="2400" dirty="0" smtClean="0">
                <a:solidFill>
                  <a:srgbClr val="002060"/>
                </a:solidFill>
              </a:rPr>
            </a:br>
            <a:r>
              <a:rPr lang="en-US" sz="2400" dirty="0" smtClean="0">
                <a:solidFill>
                  <a:srgbClr val="002060"/>
                </a:solidFill>
              </a:rPr>
              <a:t/>
            </a:r>
            <a:br>
              <a:rPr lang="en-US" sz="2400" dirty="0" smtClean="0">
                <a:solidFill>
                  <a:srgbClr val="002060"/>
                </a:solidFill>
              </a:rPr>
            </a:br>
            <a:r>
              <a:rPr lang="fa-IR" sz="2400" dirty="0" smtClean="0">
                <a:solidFill>
                  <a:srgbClr val="002060"/>
                </a:solidFill>
              </a:rPr>
              <a:t>8-</a:t>
            </a:r>
            <a:r>
              <a:rPr lang="ar-SA" sz="2400" dirty="0" smtClean="0">
                <a:solidFill>
                  <a:srgbClr val="002060"/>
                </a:solidFill>
              </a:rPr>
              <a:t>راهکارهای </a:t>
            </a:r>
            <a:r>
              <a:rPr lang="ar-SA" sz="2400" dirty="0" smtClean="0">
                <a:solidFill>
                  <a:srgbClr val="002060"/>
                </a:solidFill>
              </a:rPr>
              <a:t>امنیتی به منظور تعیین سطوح دسترسی کاربران و نقش هر کاربر در سیستم. این سطح دسترسی شامل بازدیدکنندگان و مسوولین پورتال می شود</a:t>
            </a:r>
            <a:r>
              <a:rPr lang="fa-IR" sz="2800" b="1" dirty="0" smtClean="0">
                <a:solidFill>
                  <a:srgbClr val="002060"/>
                </a:solidFill>
              </a:rPr>
              <a:t/>
            </a:r>
            <a:br>
              <a:rPr lang="fa-IR" sz="2800" b="1" dirty="0" smtClean="0">
                <a:solidFill>
                  <a:srgbClr val="002060"/>
                </a:solidFill>
              </a:rPr>
            </a:br>
            <a:r>
              <a:rPr lang="en-US" sz="2800" b="1" dirty="0" smtClean="0">
                <a:solidFill>
                  <a:srgbClr val="002060"/>
                </a:solidFill>
              </a:rPr>
              <a:t/>
            </a:r>
            <a:br>
              <a:rPr lang="en-US" sz="2800" b="1" dirty="0" smtClean="0">
                <a:solidFill>
                  <a:srgbClr val="002060"/>
                </a:solidFill>
              </a:rPr>
            </a:br>
            <a:r>
              <a:rPr lang="fa-IR" sz="2400" dirty="0" smtClean="0">
                <a:solidFill>
                  <a:srgbClr val="002060"/>
                </a:solidFill>
              </a:rPr>
              <a:t>9-</a:t>
            </a:r>
            <a:r>
              <a:rPr lang="ar-SA" sz="2400" dirty="0" smtClean="0">
                <a:solidFill>
                  <a:srgbClr val="002060"/>
                </a:solidFill>
              </a:rPr>
              <a:t>ساختار </a:t>
            </a:r>
            <a:r>
              <a:rPr lang="ar-SA" sz="2400" dirty="0" smtClean="0">
                <a:solidFill>
                  <a:srgbClr val="002060"/>
                </a:solidFill>
              </a:rPr>
              <a:t>پیمایش ساده به گونه ای که کاربر با کمترین کلیک به مکان ، سرویس و یا اطلاعات مورد نظرش دست یابد</a:t>
            </a:r>
            <a:r>
              <a:rPr lang="fa-IR" sz="2800" b="1" dirty="0" smtClean="0">
                <a:solidFill>
                  <a:srgbClr val="002060"/>
                </a:solidFill>
              </a:rPr>
              <a:t/>
            </a:r>
            <a:br>
              <a:rPr lang="fa-IR" sz="2800" b="1" dirty="0" smtClean="0">
                <a:solidFill>
                  <a:srgbClr val="002060"/>
                </a:solidFill>
              </a:rPr>
            </a:br>
            <a:r>
              <a:rPr lang="en-US" sz="2800" b="1" dirty="0" smtClean="0">
                <a:solidFill>
                  <a:srgbClr val="002060"/>
                </a:solidFill>
              </a:rPr>
              <a:t/>
            </a:r>
            <a:br>
              <a:rPr lang="en-US" sz="2800" b="1" dirty="0" smtClean="0">
                <a:solidFill>
                  <a:srgbClr val="002060"/>
                </a:solidFill>
              </a:rPr>
            </a:br>
            <a:r>
              <a:rPr lang="en-US" sz="2800" dirty="0" smtClean="0"/>
              <a:t/>
            </a:r>
            <a:br>
              <a:rPr lang="en-US" sz="2800" dirty="0" smtClean="0"/>
            </a:b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86058"/>
            <a:ext cx="8358246" cy="838200"/>
          </a:xfrm>
        </p:spPr>
        <p:txBody>
          <a:bodyPr/>
          <a:lstStyle/>
          <a:p>
            <a:pPr algn="r" rtl="1"/>
            <a:r>
              <a:rPr lang="fa-IR" sz="2400" dirty="0" smtClean="0">
                <a:solidFill>
                  <a:srgbClr val="002060"/>
                </a:solidFill>
              </a:rPr>
              <a:t>10-</a:t>
            </a:r>
            <a:r>
              <a:rPr lang="ar-SA" sz="2400" dirty="0" smtClean="0">
                <a:solidFill>
                  <a:srgbClr val="002060"/>
                </a:solidFill>
              </a:rPr>
              <a:t>ایجاد </a:t>
            </a:r>
            <a:r>
              <a:rPr lang="ar-SA" sz="2400" dirty="0" smtClean="0">
                <a:solidFill>
                  <a:srgbClr val="002060"/>
                </a:solidFill>
              </a:rPr>
              <a:t>امکان ارتباط کاربران با مسوولین پورتال و دیگر کاربران پورتال به صورت همزمان (“</a:t>
            </a:r>
            <a:r>
              <a:rPr lang="en-US" sz="2400" dirty="0" smtClean="0">
                <a:solidFill>
                  <a:srgbClr val="002060"/>
                </a:solidFill>
              </a:rPr>
              <a:t>Chat</a:t>
            </a:r>
            <a:r>
              <a:rPr lang="ar-SA" sz="2400" dirty="0" smtClean="0">
                <a:solidFill>
                  <a:srgbClr val="002060"/>
                </a:solidFill>
              </a:rPr>
              <a:t>”)یا غیر همزمان </a:t>
            </a:r>
            <a:r>
              <a:rPr lang="fa-IR" sz="2400" dirty="0" smtClean="0">
                <a:solidFill>
                  <a:srgbClr val="002060"/>
                </a:solidFill>
              </a:rPr>
              <a:t>مانند انجمن ها </a:t>
            </a:r>
            <a:br>
              <a:rPr lang="fa-IR" sz="2400" dirty="0" smtClean="0">
                <a:solidFill>
                  <a:srgbClr val="002060"/>
                </a:solidFill>
              </a:rPr>
            </a:br>
            <a:r>
              <a:rPr lang="fa-IR" sz="2400" dirty="0" smtClean="0">
                <a:solidFill>
                  <a:srgbClr val="002060"/>
                </a:solidFill>
              </a:rPr>
              <a:t/>
            </a:r>
            <a:br>
              <a:rPr lang="fa-IR" sz="2400" dirty="0" smtClean="0">
                <a:solidFill>
                  <a:srgbClr val="002060"/>
                </a:solidFill>
              </a:rPr>
            </a:br>
            <a:r>
              <a:rPr lang="fa-IR" sz="2400" dirty="0" smtClean="0">
                <a:solidFill>
                  <a:srgbClr val="002060"/>
                </a:solidFill>
              </a:rPr>
              <a:t>11-</a:t>
            </a:r>
            <a:r>
              <a:rPr lang="ar-SA" sz="2400" dirty="0" smtClean="0">
                <a:solidFill>
                  <a:srgbClr val="002060"/>
                </a:solidFill>
              </a:rPr>
              <a:t>ارائه </a:t>
            </a:r>
            <a:r>
              <a:rPr lang="ar-SA" sz="2400" dirty="0" smtClean="0">
                <a:solidFill>
                  <a:srgbClr val="002060"/>
                </a:solidFill>
              </a:rPr>
              <a:t>سرویس های متداول در اینترنت</a:t>
            </a:r>
            <a:r>
              <a:rPr lang="en-US" sz="2400" dirty="0" smtClean="0">
                <a:solidFill>
                  <a:srgbClr val="002060"/>
                </a:solidFill>
              </a:rPr>
              <a:t>)</a:t>
            </a:r>
            <a:r>
              <a:rPr lang="fa-IR" sz="2400" dirty="0" smtClean="0">
                <a:solidFill>
                  <a:srgbClr val="002060"/>
                </a:solidFill>
              </a:rPr>
              <a:t> مانند جستجو   وبلاگ) </a:t>
            </a:r>
            <a:r>
              <a:rPr lang="en-US" sz="2400" dirty="0" smtClean="0">
                <a:solidFill>
                  <a:srgbClr val="002060"/>
                </a:solidFill>
              </a:rPr>
              <a:t/>
            </a:r>
            <a:br>
              <a:rPr lang="en-US" sz="2400" dirty="0" smtClean="0">
                <a:solidFill>
                  <a:srgbClr val="002060"/>
                </a:solidFill>
              </a:rPr>
            </a:br>
            <a:r>
              <a:rPr lang="fa-IR" sz="2400" dirty="0" smtClean="0">
                <a:solidFill>
                  <a:srgbClr val="002060"/>
                </a:solidFill>
              </a:rPr>
              <a:t> </a:t>
            </a:r>
            <a:r>
              <a:rPr lang="en-US" sz="2400" dirty="0" smtClean="0">
                <a:solidFill>
                  <a:srgbClr val="002060"/>
                </a:solidFill>
              </a:rPr>
              <a:t/>
            </a:r>
            <a:br>
              <a:rPr lang="en-US" sz="2400" dirty="0" smtClean="0">
                <a:solidFill>
                  <a:srgbClr val="002060"/>
                </a:solidFill>
              </a:rPr>
            </a:br>
            <a:r>
              <a:rPr lang="fa-IR" sz="2400" dirty="0" smtClean="0">
                <a:solidFill>
                  <a:srgbClr val="002060"/>
                </a:solidFill>
              </a:rPr>
              <a:t>12-</a:t>
            </a:r>
            <a:r>
              <a:rPr lang="ar-SA" sz="2400" dirty="0" smtClean="0">
                <a:solidFill>
                  <a:srgbClr val="002060"/>
                </a:solidFill>
              </a:rPr>
              <a:t>ارائه </a:t>
            </a:r>
            <a:r>
              <a:rPr lang="ar-SA" sz="2400" dirty="0" smtClean="0">
                <a:solidFill>
                  <a:srgbClr val="002060"/>
                </a:solidFill>
              </a:rPr>
              <a:t>مکانیزمی که از طریق آن کاربران بتوانند در بخش های مختلف پورتال عضو شده و در صورت تغییر اطلاعات آن بخش و یا افزودن اطلاعات جدید  ، </a:t>
            </a:r>
            <a:r>
              <a:rPr lang="en-US" sz="2400" dirty="0" smtClean="0">
                <a:solidFill>
                  <a:srgbClr val="002060"/>
                </a:solidFill>
              </a:rPr>
              <a:t>Email</a:t>
            </a:r>
            <a:r>
              <a:rPr lang="ar-SA" sz="2400" dirty="0" smtClean="0">
                <a:solidFill>
                  <a:srgbClr val="002060"/>
                </a:solidFill>
              </a:rPr>
              <a:t>  دریافت کنند</a:t>
            </a:r>
            <a:r>
              <a:rPr lang="en-US" sz="2400" dirty="0" smtClean="0">
                <a:solidFill>
                  <a:srgbClr val="002060"/>
                </a:solidFill>
              </a:rPr>
              <a:t/>
            </a:r>
            <a:br>
              <a:rPr lang="en-US" sz="2400" dirty="0" smtClean="0">
                <a:solidFill>
                  <a:srgbClr val="002060"/>
                </a:solidFill>
              </a:rPr>
            </a:br>
            <a:r>
              <a:rPr lang="ar-SA" sz="2400" dirty="0" smtClean="0">
                <a:solidFill>
                  <a:srgbClr val="002060"/>
                </a:solidFill>
              </a:rPr>
              <a:t> </a:t>
            </a:r>
            <a:r>
              <a:rPr lang="en-US" sz="2400" dirty="0" smtClean="0">
                <a:solidFill>
                  <a:srgbClr val="002060"/>
                </a:solidFill>
              </a:rPr>
              <a:t/>
            </a:r>
            <a:br>
              <a:rPr lang="en-US" sz="2400" dirty="0" smtClean="0">
                <a:solidFill>
                  <a:srgbClr val="002060"/>
                </a:solidFill>
              </a:rPr>
            </a:br>
            <a:r>
              <a:rPr lang="fa-IR" sz="2400" dirty="0" smtClean="0">
                <a:solidFill>
                  <a:srgbClr val="002060"/>
                </a:solidFill>
              </a:rPr>
              <a:t>13-</a:t>
            </a:r>
            <a:r>
              <a:rPr lang="ar-SA" sz="2400" dirty="0" smtClean="0">
                <a:solidFill>
                  <a:srgbClr val="002060"/>
                </a:solidFill>
              </a:rPr>
              <a:t>مدیریت </a:t>
            </a:r>
            <a:r>
              <a:rPr lang="ar-SA" sz="2400" dirty="0" smtClean="0">
                <a:solidFill>
                  <a:srgbClr val="002060"/>
                </a:solidFill>
              </a:rPr>
              <a:t>گردش کار - تمامی فرآیندها  دارای یک روند اجرایی هستند . این فرآیند به بخشهای مختلف تقسیم شده و با زمان بندی مشخص به افراد مختلف اختصاص داده و انجام می شوند.</a:t>
            </a: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6740307"/>
          </a:xfrm>
          <a:prstGeom prst="rect">
            <a:avLst/>
          </a:prstGeom>
          <a:ln>
            <a:noFill/>
          </a:ln>
        </p:spPr>
        <p:txBody>
          <a:bodyPr wrap="square">
            <a:spAutoFit/>
          </a:bodyPr>
          <a:lstStyle/>
          <a:p>
            <a:r>
              <a:rPr lang="fa-IR" sz="2400" b="1" dirty="0" smtClean="0"/>
              <a:t>سرويس‌ها و خدمات قابل ارائه از طريق پورتال وزارت بهداشت، درمان و آموزش پزشکي</a:t>
            </a:r>
            <a:endParaRPr lang="en-US" sz="2400" b="1" dirty="0" smtClean="0"/>
          </a:p>
          <a:p>
            <a:r>
              <a:rPr lang="fa-IR" sz="2400" dirty="0" smtClean="0"/>
              <a:t>سرويس‌ها و خدمات پورتال در دو رده كلي مطرح مي‌گردد.</a:t>
            </a:r>
            <a:endParaRPr lang="en-US" sz="2400" dirty="0" smtClean="0"/>
          </a:p>
          <a:p>
            <a:pPr lvl="0"/>
            <a:r>
              <a:rPr lang="fa-IR" sz="2400" dirty="0" smtClean="0"/>
              <a:t>سرويس‌هاي اختصاصي</a:t>
            </a:r>
            <a:endParaRPr lang="en-US" sz="2400" dirty="0" smtClean="0"/>
          </a:p>
          <a:p>
            <a:pPr lvl="0"/>
            <a:r>
              <a:rPr lang="fa-IR" sz="2400" dirty="0" smtClean="0"/>
              <a:t>سرويس‌هاي عمومي</a:t>
            </a:r>
            <a:endParaRPr lang="en-US" sz="2400" dirty="0" smtClean="0"/>
          </a:p>
          <a:p>
            <a:r>
              <a:rPr lang="en-US" sz="2400" b="1" dirty="0" smtClean="0"/>
              <a:t> </a:t>
            </a:r>
          </a:p>
          <a:p>
            <a:r>
              <a:rPr lang="fa-IR" sz="2400" b="1" dirty="0" smtClean="0"/>
              <a:t>- سرويس‌هاي اختصاصي</a:t>
            </a:r>
            <a:endParaRPr lang="en-US" sz="2400" b="1" dirty="0" smtClean="0"/>
          </a:p>
          <a:p>
            <a:r>
              <a:rPr lang="fa-IR" sz="2400" dirty="0" smtClean="0"/>
              <a:t>اين دسته از سرويس‌ها، سرويس‌هاي خاص وزارت بهداشت، درمان و آموزش پزشکي در راستاي اهداف خدمت‌رساني الكترونيكي به كاربران وزارت بهداشت، درمان و آموزش پزشکي مي‌باشند كه در قالب پرتلت‌ها پياده‌سازي مي‌گردند. اين سرويس­ها مي­توانند در خود پورتال تعبيه شده باشند و يا اينكه توسط سيستم­هاي ديگر فراهم شوند. به اين ترتيب كه اين سيستم­ها، سرويس­ها و اطلاعات را از طريق </a:t>
            </a:r>
            <a:r>
              <a:rPr lang="en-US" sz="2400" b="1" dirty="0" smtClean="0"/>
              <a:t>‌Web Service</a:t>
            </a:r>
            <a:r>
              <a:rPr lang="fa-IR" sz="2400" dirty="0" smtClean="0"/>
              <a:t>هايي در اختيار پورتال قرار داده و پورتال نيز با استفاده از پرتلت­ها اين سرويس­ها را در اختيار كاربر قرار مي­دهد. سرويس‌هاي اختصاصي قابل ارائه در پورتال وزارت بهداشت، درمان و آموزش پزشکي مي‌تواند در دو سطح اينترنت و اينترانت در هر يك از حوزه‌هاي تعريف شده به شرح زير مي‌باشد: </a:t>
            </a:r>
            <a:endParaRPr lang="en-US" sz="2400" dirty="0" smtClean="0"/>
          </a:p>
          <a:p>
            <a:pPr rtl="0"/>
            <a:endParaRPr lang="en-US" sz="2400" dirty="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0"/>
            <a:ext cx="8215354" cy="6740307"/>
          </a:xfrm>
          <a:prstGeom prst="rect">
            <a:avLst/>
          </a:prstGeom>
          <a:ln>
            <a:noFill/>
          </a:ln>
        </p:spPr>
        <p:txBody>
          <a:bodyPr wrap="square">
            <a:spAutoFit/>
          </a:bodyPr>
          <a:lstStyle/>
          <a:p>
            <a:r>
              <a:rPr lang="fa-IR" sz="2400" b="1" dirty="0" smtClean="0"/>
              <a:t>سيستم‌هاي تخصصي </a:t>
            </a:r>
            <a:endParaRPr lang="en-US" sz="2400" dirty="0" smtClean="0"/>
          </a:p>
          <a:p>
            <a:pPr lvl="0"/>
            <a:r>
              <a:rPr lang="fa-IR" sz="2400" dirty="0" smtClean="0"/>
              <a:t>سيستم مراكز سلامت </a:t>
            </a:r>
            <a:endParaRPr lang="en-US" sz="2400" dirty="0" smtClean="0"/>
          </a:p>
          <a:p>
            <a:pPr lvl="0"/>
            <a:r>
              <a:rPr lang="fa-IR" sz="2400" dirty="0" smtClean="0"/>
              <a:t>سيستم منابع سلامت</a:t>
            </a:r>
            <a:endParaRPr lang="en-US" sz="2400" dirty="0" smtClean="0"/>
          </a:p>
          <a:p>
            <a:pPr lvl="0"/>
            <a:r>
              <a:rPr lang="fa-IR" sz="2400" dirty="0" smtClean="0"/>
              <a:t>سيستم پيشگيري و بهداشت</a:t>
            </a:r>
            <a:endParaRPr lang="en-US" sz="2400" dirty="0" smtClean="0"/>
          </a:p>
          <a:p>
            <a:pPr lvl="0"/>
            <a:r>
              <a:rPr lang="fa-IR" sz="2400" dirty="0" smtClean="0"/>
              <a:t>سيستم مديريت بيماري و درمان</a:t>
            </a:r>
            <a:endParaRPr lang="en-US" sz="2400" dirty="0" smtClean="0"/>
          </a:p>
          <a:p>
            <a:pPr lvl="0"/>
            <a:r>
              <a:rPr lang="fa-IR" sz="2400" dirty="0" smtClean="0"/>
              <a:t>سيستم  مديريت آزمايشگاه‌هاي تشخيص طبي و مرجع</a:t>
            </a:r>
            <a:endParaRPr lang="en-US" sz="2400" dirty="0" smtClean="0"/>
          </a:p>
          <a:p>
            <a:pPr lvl="0"/>
            <a:r>
              <a:rPr lang="fa-IR" sz="2400" dirty="0" smtClean="0"/>
              <a:t>سيستم مديريت حوادث</a:t>
            </a:r>
            <a:endParaRPr lang="en-US" sz="2400" dirty="0" smtClean="0"/>
          </a:p>
          <a:p>
            <a:pPr lvl="0"/>
            <a:r>
              <a:rPr lang="fa-IR" sz="2400" dirty="0" smtClean="0"/>
              <a:t>سيستم توسعه نهاد‌ها و برنامه‌هاي آموزش</a:t>
            </a:r>
            <a:endParaRPr lang="en-US" sz="2400" dirty="0" smtClean="0"/>
          </a:p>
          <a:p>
            <a:pPr lvl="0"/>
            <a:r>
              <a:rPr lang="fa-IR" sz="2400" dirty="0" smtClean="0"/>
              <a:t>سيستم مديريت آزمون</a:t>
            </a:r>
            <a:endParaRPr lang="en-US" sz="2400" dirty="0" smtClean="0"/>
          </a:p>
          <a:p>
            <a:pPr lvl="0"/>
            <a:r>
              <a:rPr lang="fa-IR" sz="2400" dirty="0" smtClean="0"/>
              <a:t>سيستم توسعه هيأت علمي</a:t>
            </a:r>
            <a:endParaRPr lang="en-US" sz="2400" dirty="0" smtClean="0"/>
          </a:p>
          <a:p>
            <a:pPr lvl="0"/>
            <a:r>
              <a:rPr lang="fa-IR" sz="2400" dirty="0" smtClean="0"/>
              <a:t>سيستم نظارت بر انجمن‌هاي علمي علوم پزشكي</a:t>
            </a:r>
            <a:endParaRPr lang="en-US" sz="2400" dirty="0" smtClean="0"/>
          </a:p>
          <a:p>
            <a:pPr lvl="0"/>
            <a:r>
              <a:rPr lang="fa-IR" sz="2400" dirty="0" smtClean="0"/>
              <a:t>سيستم مديريت آموزش</a:t>
            </a:r>
            <a:endParaRPr lang="en-US" sz="2400" dirty="0" smtClean="0"/>
          </a:p>
          <a:p>
            <a:pPr lvl="0"/>
            <a:r>
              <a:rPr lang="fa-IR" sz="2400" dirty="0" smtClean="0"/>
              <a:t>سيستم مديريت خدمات دانشجويي</a:t>
            </a:r>
            <a:endParaRPr lang="en-US" sz="2400" dirty="0" smtClean="0"/>
          </a:p>
          <a:p>
            <a:pPr lvl="0"/>
            <a:r>
              <a:rPr lang="fa-IR" sz="2400" dirty="0" smtClean="0"/>
              <a:t>سيستم مواد غذايي، آرايشي و بهداشتي</a:t>
            </a:r>
            <a:endParaRPr lang="en-US" sz="2400" dirty="0" smtClean="0"/>
          </a:p>
          <a:p>
            <a:pPr lvl="0"/>
            <a:r>
              <a:rPr lang="fa-IR" sz="2400" dirty="0" smtClean="0"/>
              <a:t>سيستم دارو</a:t>
            </a:r>
            <a:endParaRPr lang="en-US" sz="2400" dirty="0" smtClean="0"/>
          </a:p>
          <a:p>
            <a:pPr lvl="0"/>
            <a:r>
              <a:rPr lang="fa-IR" sz="2400" dirty="0" smtClean="0"/>
              <a:t>سيستم مديريت آزمايشگاه‌هاي غذا  و دارو</a:t>
            </a:r>
            <a:endParaRPr lang="en-US" sz="2400" dirty="0" smtClean="0"/>
          </a:p>
          <a:p>
            <a:pPr lvl="0"/>
            <a:r>
              <a:rPr lang="fa-IR" sz="2400" dirty="0" smtClean="0"/>
              <a:t>مديريت تأمين تجهيزات پزشكي</a:t>
            </a:r>
            <a:endParaRPr lang="en-US" sz="2400" dirty="0" smtClean="0"/>
          </a:p>
          <a:p>
            <a:r>
              <a:rPr lang="fa-IR" sz="2400" dirty="0" smtClean="0"/>
              <a:t>مديريت پايش و نظارت بر تجهيزات پزشكي</a:t>
            </a:r>
            <a:endParaRPr lang="en-US" sz="2400" dirty="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15354" cy="6740307"/>
          </a:xfrm>
          <a:prstGeom prst="rect">
            <a:avLst/>
          </a:prstGeom>
          <a:ln>
            <a:noFill/>
          </a:ln>
        </p:spPr>
        <p:txBody>
          <a:bodyPr wrap="square">
            <a:spAutoFit/>
          </a:bodyPr>
          <a:lstStyle/>
          <a:p>
            <a:r>
              <a:rPr lang="fa-IR" sz="2400" b="1" dirty="0" smtClean="0"/>
              <a:t>سيستم‌هاي تخصصي </a:t>
            </a:r>
            <a:endParaRPr lang="en-US" sz="2400" dirty="0" smtClean="0"/>
          </a:p>
          <a:p>
            <a:pPr lvl="0"/>
            <a:r>
              <a:rPr lang="fa-IR" sz="2400" dirty="0" smtClean="0"/>
              <a:t>سيستم مراكز سلامت </a:t>
            </a:r>
            <a:endParaRPr lang="en-US" sz="2400" dirty="0" smtClean="0"/>
          </a:p>
          <a:p>
            <a:pPr lvl="0"/>
            <a:r>
              <a:rPr lang="fa-IR" sz="2400" dirty="0" smtClean="0"/>
              <a:t>سيستم منابع سلامت</a:t>
            </a:r>
            <a:endParaRPr lang="en-US" sz="2400" dirty="0" smtClean="0"/>
          </a:p>
          <a:p>
            <a:pPr lvl="0"/>
            <a:r>
              <a:rPr lang="fa-IR" sz="2400" dirty="0" smtClean="0"/>
              <a:t>سيستم پيشگيري و بهداشت</a:t>
            </a:r>
            <a:endParaRPr lang="en-US" sz="2400" dirty="0" smtClean="0"/>
          </a:p>
          <a:p>
            <a:pPr lvl="0"/>
            <a:r>
              <a:rPr lang="fa-IR" sz="2400" dirty="0" smtClean="0"/>
              <a:t>سيستم مديريت بيماري و درمان</a:t>
            </a:r>
            <a:endParaRPr lang="en-US" sz="2400" dirty="0" smtClean="0"/>
          </a:p>
          <a:p>
            <a:pPr lvl="0"/>
            <a:r>
              <a:rPr lang="fa-IR" sz="2400" dirty="0" smtClean="0"/>
              <a:t>سيستم  مديريت آزمايشگاه‌هاي تشخيص طبي و مرجع</a:t>
            </a:r>
            <a:endParaRPr lang="en-US" sz="2400" dirty="0" smtClean="0"/>
          </a:p>
          <a:p>
            <a:pPr lvl="0"/>
            <a:r>
              <a:rPr lang="fa-IR" sz="2400" dirty="0" smtClean="0"/>
              <a:t>سيستم مديريت حوادث</a:t>
            </a:r>
            <a:endParaRPr lang="en-US" sz="2400" dirty="0" smtClean="0"/>
          </a:p>
          <a:p>
            <a:pPr lvl="0"/>
            <a:r>
              <a:rPr lang="fa-IR" sz="2400" dirty="0" smtClean="0"/>
              <a:t>سيستم توسعه نهاد‌ها و برنامه‌هاي آموزش</a:t>
            </a:r>
            <a:endParaRPr lang="en-US" sz="2400" dirty="0" smtClean="0"/>
          </a:p>
          <a:p>
            <a:pPr lvl="0"/>
            <a:r>
              <a:rPr lang="fa-IR" sz="2400" dirty="0" smtClean="0"/>
              <a:t>سيستم مديريت آزمون</a:t>
            </a:r>
            <a:endParaRPr lang="en-US" sz="2400" dirty="0" smtClean="0"/>
          </a:p>
          <a:p>
            <a:pPr lvl="0"/>
            <a:r>
              <a:rPr lang="fa-IR" sz="2400" dirty="0" smtClean="0"/>
              <a:t>سيستم توسعه هيأت علمي</a:t>
            </a:r>
            <a:endParaRPr lang="en-US" sz="2400" dirty="0" smtClean="0"/>
          </a:p>
          <a:p>
            <a:pPr lvl="0"/>
            <a:r>
              <a:rPr lang="fa-IR" sz="2400" dirty="0" smtClean="0"/>
              <a:t>سيستم نظارت بر انجمن‌هاي علمي علوم پزشكي</a:t>
            </a:r>
            <a:endParaRPr lang="en-US" sz="2400" dirty="0" smtClean="0"/>
          </a:p>
          <a:p>
            <a:pPr lvl="0"/>
            <a:r>
              <a:rPr lang="fa-IR" sz="2400" dirty="0" smtClean="0"/>
              <a:t>سيستم مديريت آموزش</a:t>
            </a:r>
            <a:endParaRPr lang="en-US" sz="2400" dirty="0" smtClean="0"/>
          </a:p>
          <a:p>
            <a:pPr lvl="0"/>
            <a:r>
              <a:rPr lang="fa-IR" sz="2400" dirty="0" smtClean="0"/>
              <a:t>سيستم مديريت خدمات دانشجويي</a:t>
            </a:r>
            <a:endParaRPr lang="en-US" sz="2400" dirty="0" smtClean="0"/>
          </a:p>
          <a:p>
            <a:pPr lvl="0"/>
            <a:r>
              <a:rPr lang="fa-IR" sz="2400" dirty="0" smtClean="0"/>
              <a:t>سيستم مواد غذايي، آرايشي و بهداشتي</a:t>
            </a:r>
            <a:endParaRPr lang="en-US" sz="2400" dirty="0" smtClean="0"/>
          </a:p>
          <a:p>
            <a:pPr lvl="0"/>
            <a:r>
              <a:rPr lang="fa-IR" sz="2400" dirty="0" smtClean="0"/>
              <a:t>سيستم دارو</a:t>
            </a:r>
            <a:endParaRPr lang="en-US" sz="2400" dirty="0" smtClean="0"/>
          </a:p>
          <a:p>
            <a:pPr lvl="0"/>
            <a:r>
              <a:rPr lang="fa-IR" sz="2400" dirty="0" smtClean="0"/>
              <a:t>سيستم مديريت آزمايشگاه‌هاي غذا  و دارو</a:t>
            </a:r>
            <a:endParaRPr lang="en-US" sz="2400" dirty="0" smtClean="0"/>
          </a:p>
          <a:p>
            <a:pPr lvl="0"/>
            <a:r>
              <a:rPr lang="fa-IR" sz="2400" dirty="0" smtClean="0"/>
              <a:t>مديريت تأمين تجهيزات پزشكي</a:t>
            </a:r>
            <a:endParaRPr lang="en-US" sz="2400" dirty="0" smtClean="0"/>
          </a:p>
          <a:p>
            <a:r>
              <a:rPr lang="fa-IR" sz="2400" dirty="0" smtClean="0"/>
              <a:t>مديريت پايش و نظارت بر تجهيزات پزشكي</a:t>
            </a:r>
            <a:endParaRPr lang="en-US" sz="2400" dirty="0">
              <a:cs typeface="B Nazanin" pitchFamily="2" charset="-78"/>
            </a:endParaRPr>
          </a:p>
        </p:txBody>
      </p:sp>
    </p:spTree>
  </p:cSld>
  <p:clrMapOvr>
    <a:masterClrMapping/>
  </p:clrMapOvr>
</p:sld>
</file>

<file path=ppt/theme/theme1.xml><?xml version="1.0" encoding="utf-8"?>
<a:theme xmlns:a="http://schemas.openxmlformats.org/drawingml/2006/main" name="PF80">
  <a:themeElements>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PF119</Template>
  <TotalTime>605</TotalTime>
  <Words>639</Words>
  <Application>Microsoft Office PowerPoint</Application>
  <PresentationFormat>On-screen Show (4:3)</PresentationFormat>
  <Paragraphs>116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PF80</vt:lpstr>
      <vt:lpstr>آموزش پورتال وزارت بهداشت،درمان و آموزش پزشکی</vt:lpstr>
      <vt:lpstr>Slide 2</vt:lpstr>
      <vt:lpstr>Slide 3</vt:lpstr>
      <vt:lpstr>   ویژگی های پورتال: 1-ارائه  شخصی سازی  اطلاعات و کاربری های پورتال بر حسب نیاز کاربر توسط شخص یا خود پورتال  2-ارائه سیستمهای  جستجو و دایرکتوری  به گونه ای که کاربر در کمترین زمان ممکن به اطلاعات دست یابد   3-ارائه امکان شخصی سازی برای تغییر ظاهر و ساختار پورتال به ازای هر کاربر   4-ارائه ساز و کار  مدیریت اطلاعات به افراد مسوول پورتال   5-ارائه مکانیزمهایی به مدیران پورتال برای پاسخگویی به  نیازهای افراد مختلف در سازمان.  </vt:lpstr>
      <vt:lpstr>6-پشتیبانی برقراری ارتباط با منابع خارج از پورتال  (دیتا بیس ها)  7-مکانیزمی که به وسیله  آن کاربر تنها با یک بار ورود به سیستم  به تمام سرویس ها و اطلاعات محدوده خود دسترسی داشته باشد .  8-راهکارهای امنیتی به منظور تعیین سطوح دسترسی کاربران و نقش هر کاربر در سیستم. این سطح دسترسی شامل بازدیدکنندگان و مسوولین پورتال می شود  9-ساختار پیمایش ساده به گونه ای که کاربر با کمترین کلیک به مکان ، سرویس و یا اطلاعات مورد نظرش دست یابد   </vt:lpstr>
      <vt:lpstr>10-ایجاد امکان ارتباط کاربران با مسوولین پورتال و دیگر کاربران پورتال به صورت همزمان (“Chat”)یا غیر همزمان مانند انجمن ها   11-ارائه سرویس های متداول در اینترنت) مانند جستجو   وبلاگ)    12-ارائه مکانیزمی که از طریق آن کاربران بتوانند در بخش های مختلف پورتال عضو شده و در صورت تغییر اطلاعات آن بخش و یا افزودن اطلاعات جدید  ، Email  دریافت کنند   13-مدیریت گردش کار - تمامی فرآیندها  دارای یک روند اجرایی هستند . این فرآیند به بخشهای مختلف تقسیم شده و با زمان بندی مشخص به افراد مختلف اختصاص داده و انجام می شوند. </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ahmadi</dc:creator>
  <cp:lastModifiedBy>M-Taghinezhad</cp:lastModifiedBy>
  <cp:revision>91</cp:revision>
  <dcterms:created xsi:type="dcterms:W3CDTF">2008-10-13T10:00:03Z</dcterms:created>
  <dcterms:modified xsi:type="dcterms:W3CDTF">2010-03-01T10:10:20Z</dcterms:modified>
</cp:coreProperties>
</file>